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7" r:id="rId3"/>
    <p:sldId id="305" r:id="rId4"/>
    <p:sldId id="306" r:id="rId5"/>
    <p:sldId id="307" r:id="rId6"/>
    <p:sldId id="308" r:id="rId7"/>
    <p:sldId id="309" r:id="rId8"/>
    <p:sldId id="310" r:id="rId9"/>
    <p:sldId id="311" r:id="rId10"/>
    <p:sldId id="315" r:id="rId11"/>
    <p:sldId id="312" r:id="rId12"/>
    <p:sldId id="313" r:id="rId13"/>
    <p:sldId id="314" r:id="rId14"/>
    <p:sldId id="299" r:id="rId1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53D04D1A-C83A-4D06-B0F7-2CB8FA3594B5}">
          <p14:sldIdLst>
            <p14:sldId id="256"/>
            <p14:sldId id="267"/>
            <p14:sldId id="305"/>
            <p14:sldId id="306"/>
            <p14:sldId id="307"/>
            <p14:sldId id="308"/>
            <p14:sldId id="309"/>
            <p14:sldId id="310"/>
            <p14:sldId id="311"/>
            <p14:sldId id="315"/>
            <p14:sldId id="312"/>
            <p14:sldId id="313"/>
            <p14:sldId id="314"/>
            <p14:sldId id="2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k Baars" initials="EB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clrMode="bw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114C"/>
    <a:srgbClr val="20BD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783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E57350-B8F0-C846-834F-F43164E95455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A304EC-247F-7246-B19B-27A308F21B5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639106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B5F84-F7A7-46FA-BC08-F661D96BBCA7}" type="datetimeFigureOut">
              <a:rPr lang="nl-NL" smtClean="0"/>
              <a:t>13-12-2015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78F1AB-29EF-4445-A82D-E8624A7043C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9909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78F1AB-29EF-4445-A82D-E8624A7043CE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820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55984" y="-171400"/>
            <a:ext cx="7772400" cy="1470025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331440" y="3429000"/>
            <a:ext cx="6400800" cy="17526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titelstijl van het model te bewerken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323528" y="5805264"/>
            <a:ext cx="6120680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 userDrawn="1"/>
        </p:nvSpPr>
        <p:spPr>
          <a:xfrm>
            <a:off x="4139952" y="6525344"/>
            <a:ext cx="216024" cy="216024"/>
          </a:xfrm>
          <a:prstGeom prst="ellipse">
            <a:avLst/>
          </a:prstGeom>
          <a:solidFill>
            <a:srgbClr val="20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03848" y="6453336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1DAD25AC-3D36-459B-92CD-44DA3A62917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30993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6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27784" y="5805264"/>
            <a:ext cx="6120680" cy="57606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al 9"/>
          <p:cNvSpPr/>
          <p:nvPr userDrawn="1"/>
        </p:nvSpPr>
        <p:spPr>
          <a:xfrm>
            <a:off x="4139952" y="6525344"/>
            <a:ext cx="216024" cy="216024"/>
          </a:xfrm>
          <a:prstGeom prst="ellipse">
            <a:avLst/>
          </a:prstGeom>
          <a:solidFill>
            <a:srgbClr val="20BD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309939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627784" y="5805264"/>
            <a:ext cx="6120680" cy="576064"/>
          </a:xfrm>
          <a:prstGeom prst="rect">
            <a:avLst/>
          </a:prstGeom>
        </p:spPr>
        <p:txBody>
          <a:bodyPr/>
          <a:lstStyle/>
          <a:p>
            <a:endParaRPr lang="nl-NL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323528" y="-90264"/>
            <a:ext cx="8229600" cy="1143000"/>
          </a:xfrm>
          <a:prstGeom prst="rect">
            <a:avLst/>
          </a:prstGeom>
        </p:spPr>
        <p:txBody>
          <a:bodyPr anchor="b"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03848" y="6453336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1DAD25AC-3D36-459B-92CD-44DA3A629171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lleen titel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al 8"/>
          <p:cNvSpPr/>
          <p:nvPr userDrawn="1"/>
        </p:nvSpPr>
        <p:spPr>
          <a:xfrm>
            <a:off x="4139952" y="6525344"/>
            <a:ext cx="216024" cy="216024"/>
          </a:xfrm>
          <a:prstGeom prst="ellipse">
            <a:avLst/>
          </a:prstGeom>
          <a:solidFill>
            <a:srgbClr val="231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>
              <a:solidFill>
                <a:srgbClr val="23114C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1143000"/>
          </a:xfrm>
          <a:prstGeom prst="rect">
            <a:avLst/>
          </a:prstGeom>
        </p:spPr>
        <p:txBody>
          <a:bodyPr anchor="b"/>
          <a:lstStyle/>
          <a:p>
            <a:r>
              <a:rPr lang="nl-NL" smtClean="0"/>
              <a:t>Titelstijl van model bewerken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>
          <a:xfrm>
            <a:off x="2123728" y="5805264"/>
            <a:ext cx="6120680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590872" y="1279301"/>
            <a:ext cx="8229600" cy="4237931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03848" y="6453336"/>
            <a:ext cx="20882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bg1"/>
                </a:solidFill>
              </a:defRPr>
            </a:lvl1pPr>
          </a:lstStyle>
          <a:p>
            <a:fld id="{1DAD25AC-3D36-459B-92CD-44DA3A629171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90872" y="1279301"/>
            <a:ext cx="8229600" cy="42379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  <a:p>
            <a:pPr lvl="4"/>
            <a:r>
              <a:rPr lang="nl-NL" dirty="0" smtClean="0"/>
              <a:t>Vijfde niveau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3230488" y="64482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rgbClr val="23114C"/>
                </a:solidFill>
              </a:defRPr>
            </a:lvl1pPr>
          </a:lstStyle>
          <a:p>
            <a:fld id="{1DAD25AC-3D36-459B-92CD-44DA3A629171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627784" y="5805264"/>
            <a:ext cx="6120680" cy="576064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rgbClr val="23114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endParaRPr lang="nl-NL" dirty="0"/>
          </a:p>
        </p:txBody>
      </p:sp>
      <p:sp>
        <p:nvSpPr>
          <p:cNvPr id="10" name="Tijdelijke aanduiding voor titel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61" r:id="rId2"/>
    <p:sldLayoutId id="2147483657" r:id="rId3"/>
    <p:sldLayoutId id="2147483664" r:id="rId4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rgbClr val="20BDBA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7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23114C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q.mwm2.nl/uim-eOdsr0600WPE5Ot26A" TargetMode="Externa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528" y="3284984"/>
            <a:ext cx="7992700" cy="864096"/>
          </a:xfrm>
        </p:spPr>
        <p:txBody>
          <a:bodyPr>
            <a:normAutofit/>
          </a:bodyPr>
          <a:lstStyle/>
          <a:p>
            <a:r>
              <a:rPr lang="nl-NL" dirty="0" smtClean="0"/>
              <a:t>ROM Kunstzinnige Therapie</a:t>
            </a:r>
            <a:endParaRPr lang="nl-NL" sz="1300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251520" y="5373216"/>
            <a:ext cx="6912768" cy="1752600"/>
          </a:xfrm>
        </p:spPr>
        <p:txBody>
          <a:bodyPr>
            <a:normAutofit/>
          </a:bodyPr>
          <a:lstStyle/>
          <a:p>
            <a:r>
              <a:rPr lang="nl-NL" sz="1800" dirty="0" smtClean="0"/>
              <a:t>Erik W.</a:t>
            </a:r>
            <a:r>
              <a:rPr lang="nl-NL" sz="1800" b="1" dirty="0" smtClean="0"/>
              <a:t> </a:t>
            </a:r>
            <a:r>
              <a:rPr lang="nl-NL" sz="1800" dirty="0" smtClean="0"/>
              <a:t>Baars</a:t>
            </a:r>
            <a:endParaRPr lang="nl-NL" sz="1800" i="1" dirty="0" smtClean="0"/>
          </a:p>
        </p:txBody>
      </p:sp>
    </p:spTree>
    <p:extLst>
      <p:ext uri="{BB962C8B-B14F-4D97-AF65-F5344CB8AC3E}">
        <p14:creationId xmlns:p14="http://schemas.microsoft.com/office/powerpoint/2010/main" val="40304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ROM Kunstzinnige Therapie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Korte demonstratie</a:t>
            </a:r>
          </a:p>
          <a:p>
            <a:endParaRPr lang="nl-NL" dirty="0"/>
          </a:p>
          <a:p>
            <a:pPr marL="0" indent="0" algn="ctr">
              <a:buNone/>
            </a:pPr>
            <a:r>
              <a:rPr lang="nl-NL" dirty="0" smtClean="0">
                <a:hlinkClick r:id="rId2"/>
              </a:rPr>
              <a:t>http</a:t>
            </a:r>
            <a:r>
              <a:rPr lang="nl-NL" dirty="0">
                <a:hlinkClick r:id="rId2"/>
              </a:rPr>
              <a:t>://</a:t>
            </a:r>
            <a:r>
              <a:rPr lang="nl-NL" dirty="0" smtClean="0">
                <a:hlinkClick r:id="rId2"/>
              </a:rPr>
              <a:t>q.mwm2.nl/uim-eOdsr0600WPE5Ot26A</a:t>
            </a:r>
            <a:r>
              <a:rPr lang="nl-NL" dirty="0" smtClean="0"/>
              <a:t>  </a:t>
            </a:r>
          </a:p>
          <a:p>
            <a:pPr lvl="1"/>
            <a:endParaRPr lang="nl-NL" sz="2400" dirty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10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82363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Wat levert het op?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Overzicht behandelde diagnoses en klachten:</a:t>
            </a:r>
          </a:p>
          <a:p>
            <a:pPr lvl="1"/>
            <a:r>
              <a:rPr lang="nl-NL" sz="1800" dirty="0" smtClean="0"/>
              <a:t>Voor de gehele beroepsgroep</a:t>
            </a:r>
          </a:p>
          <a:p>
            <a:pPr lvl="1"/>
            <a:r>
              <a:rPr lang="nl-NL" sz="1800" dirty="0" smtClean="0"/>
              <a:t>Voor elke behandelaar</a:t>
            </a:r>
          </a:p>
          <a:p>
            <a:pPr lvl="1"/>
            <a:endParaRPr lang="nl-NL" sz="2000" dirty="0" smtClean="0"/>
          </a:p>
          <a:p>
            <a:r>
              <a:rPr lang="nl-NL" sz="2000" dirty="0" smtClean="0"/>
              <a:t>Best </a:t>
            </a:r>
            <a:r>
              <a:rPr lang="nl-NL" sz="2000" dirty="0" err="1" smtClean="0"/>
              <a:t>practices</a:t>
            </a:r>
            <a:r>
              <a:rPr lang="nl-NL" sz="2000" dirty="0" smtClean="0"/>
              <a:t> (effecten volgens ROM):</a:t>
            </a:r>
          </a:p>
          <a:p>
            <a:pPr lvl="1"/>
            <a:r>
              <a:rPr lang="nl-NL" sz="1800" dirty="0"/>
              <a:t>Voor de gehele beroepsgroep</a:t>
            </a:r>
          </a:p>
          <a:p>
            <a:pPr lvl="1"/>
            <a:r>
              <a:rPr lang="nl-NL" sz="1800" dirty="0"/>
              <a:t>Voor elke behandelaar</a:t>
            </a:r>
          </a:p>
          <a:p>
            <a:endParaRPr lang="nl-NL" sz="2000" dirty="0" smtClean="0"/>
          </a:p>
          <a:p>
            <a:r>
              <a:rPr lang="nl-NL" sz="2000" dirty="0" smtClean="0"/>
              <a:t>Verwerking in wetenschappelijke publicatie(s)</a:t>
            </a:r>
          </a:p>
          <a:p>
            <a:endParaRPr lang="nl-NL" sz="2000" dirty="0"/>
          </a:p>
          <a:p>
            <a:r>
              <a:rPr lang="nl-NL" sz="2000" dirty="0" smtClean="0"/>
              <a:t>Beleidsinformatie voor keuze van vervolgonderzoek</a:t>
            </a:r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sz="2400" dirty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11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27499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pilotproject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dirty="0" smtClean="0"/>
              <a:t>Planning:</a:t>
            </a:r>
          </a:p>
          <a:p>
            <a:pPr lvl="1"/>
            <a:r>
              <a:rPr lang="nl-NL" sz="1800" dirty="0" smtClean="0"/>
              <a:t>November</a:t>
            </a:r>
            <a:r>
              <a:rPr lang="nl-NL" sz="1800" dirty="0"/>
              <a:t>: </a:t>
            </a:r>
            <a:r>
              <a:rPr lang="nl-NL" sz="1800" dirty="0" smtClean="0"/>
              <a:t>op </a:t>
            </a:r>
            <a:r>
              <a:rPr lang="nl-NL" sz="1800" dirty="0"/>
              <a:t>maat maken vragenlijsten</a:t>
            </a:r>
          </a:p>
          <a:p>
            <a:pPr lvl="1"/>
            <a:r>
              <a:rPr lang="nl-NL" sz="1800" dirty="0" smtClean="0"/>
              <a:t>December</a:t>
            </a:r>
            <a:r>
              <a:rPr lang="nl-NL" sz="1800" dirty="0"/>
              <a:t>/ januari: werving en training 10-15 </a:t>
            </a:r>
            <a:r>
              <a:rPr lang="nl-NL" sz="1800" dirty="0" err="1" smtClean="0"/>
              <a:t>KT’en</a:t>
            </a:r>
            <a:endParaRPr lang="nl-NL" sz="1800" dirty="0"/>
          </a:p>
          <a:p>
            <a:pPr lvl="1"/>
            <a:r>
              <a:rPr lang="nl-NL" sz="1800" dirty="0" smtClean="0"/>
              <a:t>Januari</a:t>
            </a:r>
            <a:r>
              <a:rPr lang="nl-NL" sz="1800" dirty="0"/>
              <a:t>/ februari: start pilot</a:t>
            </a:r>
          </a:p>
          <a:p>
            <a:pPr lvl="1"/>
            <a:r>
              <a:rPr lang="nl-NL" sz="1800" dirty="0" smtClean="0"/>
              <a:t>Maart</a:t>
            </a:r>
            <a:r>
              <a:rPr lang="nl-NL" sz="1800" dirty="0"/>
              <a:t>: voortgangsmeeting</a:t>
            </a:r>
          </a:p>
          <a:p>
            <a:pPr lvl="1"/>
            <a:r>
              <a:rPr lang="nl-NL" sz="1800" dirty="0" smtClean="0"/>
              <a:t>Juli</a:t>
            </a:r>
            <a:r>
              <a:rPr lang="nl-NL" sz="1800" dirty="0"/>
              <a:t>: einde dataverzameling</a:t>
            </a:r>
          </a:p>
          <a:p>
            <a:pPr lvl="1"/>
            <a:r>
              <a:rPr lang="nl-NL" sz="1800" dirty="0" smtClean="0"/>
              <a:t>Begin </a:t>
            </a:r>
            <a:r>
              <a:rPr lang="nl-NL" sz="1800" dirty="0"/>
              <a:t>september: presentatie resultaten en bespreking vervolgonderzoek</a:t>
            </a:r>
          </a:p>
          <a:p>
            <a:endParaRPr lang="nl-NL" sz="2000" dirty="0" smtClean="0"/>
          </a:p>
          <a:p>
            <a:r>
              <a:rPr lang="nl-NL" sz="2000" dirty="0" smtClean="0"/>
              <a:t>Ondersteuning</a:t>
            </a:r>
            <a:r>
              <a:rPr lang="nl-NL" sz="2000" dirty="0"/>
              <a:t>:</a:t>
            </a:r>
          </a:p>
          <a:p>
            <a:pPr lvl="1"/>
            <a:r>
              <a:rPr lang="nl-NL" sz="1800" dirty="0" smtClean="0"/>
              <a:t>Rachel Heybroek (technisch/ vragenlijsten)</a:t>
            </a:r>
            <a:endParaRPr lang="nl-NL" sz="1800" dirty="0"/>
          </a:p>
          <a:p>
            <a:pPr lvl="1"/>
            <a:r>
              <a:rPr lang="nl-NL" sz="1800" dirty="0" smtClean="0"/>
              <a:t>Erik </a:t>
            </a:r>
            <a:r>
              <a:rPr lang="nl-NL" sz="1800" dirty="0"/>
              <a:t>Baars/ Annemarie </a:t>
            </a:r>
            <a:r>
              <a:rPr lang="nl-NL" sz="1800" dirty="0" smtClean="0"/>
              <a:t>Abbing (project/ inhoud)</a:t>
            </a:r>
            <a:endParaRPr lang="nl-NL" sz="1800" dirty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sz="2400" dirty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12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90742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pilotproject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Gezocht: 10 – 15 kunstzinnig therapeuten die:</a:t>
            </a:r>
          </a:p>
          <a:p>
            <a:pPr lvl="1"/>
            <a:r>
              <a:rPr lang="nl-NL" sz="2000" dirty="0" smtClean="0"/>
              <a:t>‘voldoende’ </a:t>
            </a:r>
            <a:r>
              <a:rPr lang="nl-NL" sz="2000" dirty="0"/>
              <a:t>nieuwe of sinds enkele weken gestarte </a:t>
            </a:r>
            <a:r>
              <a:rPr lang="nl-NL" sz="2000" dirty="0" smtClean="0"/>
              <a:t>patiënten behandelen</a:t>
            </a:r>
            <a:endParaRPr lang="nl-NL" sz="2000" dirty="0"/>
          </a:p>
          <a:p>
            <a:pPr lvl="1"/>
            <a:r>
              <a:rPr lang="nl-NL" sz="2000" dirty="0" smtClean="0"/>
              <a:t>de mogelijkheid hebben om </a:t>
            </a:r>
            <a:r>
              <a:rPr lang="nl-NL" sz="2000" dirty="0"/>
              <a:t>patiënten vragenlijst </a:t>
            </a:r>
            <a:r>
              <a:rPr lang="nl-NL" sz="2000" dirty="0" smtClean="0"/>
              <a:t>online te </a:t>
            </a:r>
            <a:r>
              <a:rPr lang="nl-NL" sz="2000" dirty="0"/>
              <a:t>laten invullen</a:t>
            </a:r>
          </a:p>
          <a:p>
            <a:pPr lvl="1"/>
            <a:r>
              <a:rPr lang="nl-NL" sz="2000" dirty="0" smtClean="0"/>
              <a:t>de bereidheid hebben tot </a:t>
            </a:r>
            <a:r>
              <a:rPr lang="nl-NL" sz="2000" dirty="0"/>
              <a:t>training en deelname aan voortgangsmeeting en </a:t>
            </a:r>
            <a:r>
              <a:rPr lang="nl-NL" sz="2000" dirty="0" smtClean="0"/>
              <a:t>bespreking resultaten </a:t>
            </a:r>
            <a:endParaRPr lang="nl-NL" sz="2000" dirty="0"/>
          </a:p>
          <a:p>
            <a:pPr lvl="1"/>
            <a:r>
              <a:rPr lang="nl-NL" sz="2000" dirty="0" smtClean="0"/>
              <a:t>gemotiveerd zijn</a:t>
            </a:r>
          </a:p>
          <a:p>
            <a:pPr lvl="1"/>
            <a:endParaRPr lang="nl-NL" sz="2000" dirty="0"/>
          </a:p>
          <a:p>
            <a:r>
              <a:rPr lang="nl-NL" sz="2600" dirty="0"/>
              <a:t> </a:t>
            </a:r>
            <a:r>
              <a:rPr lang="nl-NL" sz="2600" dirty="0" smtClean="0"/>
              <a:t>Accreditatie:</a:t>
            </a:r>
            <a:endParaRPr lang="nl-NL" sz="2600" dirty="0"/>
          </a:p>
          <a:p>
            <a:pPr lvl="2"/>
            <a:r>
              <a:rPr lang="nl-NL" sz="2000" dirty="0" smtClean="0"/>
              <a:t>Werkeenheden volgens beleid NVKToag</a:t>
            </a:r>
            <a:endParaRPr lang="nl-NL" sz="2000" dirty="0"/>
          </a:p>
          <a:p>
            <a:endParaRPr lang="nl-NL" dirty="0"/>
          </a:p>
          <a:p>
            <a:endParaRPr lang="nl-NL" dirty="0" smtClean="0"/>
          </a:p>
          <a:p>
            <a:pPr lvl="1"/>
            <a:endParaRPr lang="nl-NL" sz="2400" dirty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13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7467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3164" y="23488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nl-NL" sz="3600" dirty="0" smtClean="0"/>
              <a:t>Vragen!?</a:t>
            </a:r>
            <a:endParaRPr lang="en-US" sz="3600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14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4111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Overzicht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l-NL" dirty="0" smtClean="0"/>
              <a:t>Noodzaak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Rol van het lectoraat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Over ROM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Project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2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7287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Noodzaak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l-NL" dirty="0" smtClean="0"/>
              <a:t>Maatschappelijke noodzaak: </a:t>
            </a:r>
          </a:p>
          <a:p>
            <a:pPr lvl="1"/>
            <a:r>
              <a:rPr lang="nl-NL" dirty="0" smtClean="0"/>
              <a:t>EBM/ EBP ontwikkeling</a:t>
            </a:r>
          </a:p>
          <a:p>
            <a:pPr lvl="1"/>
            <a:r>
              <a:rPr lang="nl-NL" dirty="0" smtClean="0"/>
              <a:t>Bv. rapport </a:t>
            </a:r>
            <a:r>
              <a:rPr lang="nl-NL" dirty="0" err="1" smtClean="0"/>
              <a:t>vaktherapieën</a:t>
            </a:r>
            <a:r>
              <a:rPr lang="nl-NL" dirty="0" smtClean="0"/>
              <a:t> GGZ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Stand van zaken ‘</a:t>
            </a:r>
            <a:r>
              <a:rPr lang="nl-NL" dirty="0" err="1" smtClean="0"/>
              <a:t>evidence</a:t>
            </a:r>
            <a:r>
              <a:rPr lang="nl-NL" dirty="0" smtClean="0"/>
              <a:t>’ effecten KT</a:t>
            </a:r>
          </a:p>
          <a:p>
            <a:pPr lvl="0"/>
            <a:endParaRPr lang="nl-NL" dirty="0" smtClean="0"/>
          </a:p>
          <a:p>
            <a:pPr lvl="0"/>
            <a:r>
              <a:rPr lang="nl-NL" dirty="0" smtClean="0"/>
              <a:t>Noodzaak voor de beroepsvereniging:</a:t>
            </a:r>
          </a:p>
          <a:p>
            <a:pPr lvl="1"/>
            <a:r>
              <a:rPr lang="nl-NL" dirty="0" smtClean="0"/>
              <a:t>Informatie over de beroepsgroep</a:t>
            </a:r>
          </a:p>
          <a:p>
            <a:pPr lvl="1"/>
            <a:r>
              <a:rPr lang="nl-NL" smtClean="0"/>
              <a:t>Onderzoeksbeleid</a:t>
            </a:r>
            <a:endParaRPr lang="nl-NL" dirty="0" smtClean="0"/>
          </a:p>
          <a:p>
            <a:pPr lvl="1"/>
            <a:r>
              <a:rPr lang="nl-NL" dirty="0" smtClean="0"/>
              <a:t>Innovatie</a:t>
            </a: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3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5132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Rol van het lectoraat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l-NL" dirty="0" smtClean="0"/>
              <a:t>Ondersteuning bieden aan AG veld door:</a:t>
            </a:r>
          </a:p>
          <a:p>
            <a:pPr lvl="1"/>
            <a:r>
              <a:rPr lang="nl-NL" dirty="0" err="1" smtClean="0"/>
              <a:t>Onderzoeksgerelateerde</a:t>
            </a:r>
            <a:r>
              <a:rPr lang="nl-NL" dirty="0" smtClean="0"/>
              <a:t> </a:t>
            </a:r>
            <a:r>
              <a:rPr lang="nl-NL" dirty="0"/>
              <a:t>info: </a:t>
            </a:r>
            <a:endParaRPr lang="nl-NL" dirty="0" smtClean="0"/>
          </a:p>
          <a:p>
            <a:pPr lvl="2"/>
            <a:r>
              <a:rPr lang="nl-NL" dirty="0" smtClean="0"/>
              <a:t>bv</a:t>
            </a:r>
            <a:r>
              <a:rPr lang="nl-NL" dirty="0"/>
              <a:t>. beleid </a:t>
            </a:r>
            <a:r>
              <a:rPr lang="nl-NL" dirty="0" smtClean="0"/>
              <a:t>Zorginstituut</a:t>
            </a:r>
          </a:p>
          <a:p>
            <a:pPr lvl="2"/>
            <a:r>
              <a:rPr lang="nl-NL" dirty="0" smtClean="0"/>
              <a:t>Wetenschappelijk publicaties</a:t>
            </a:r>
          </a:p>
          <a:p>
            <a:pPr lvl="2"/>
            <a:endParaRPr lang="nl-NL" dirty="0"/>
          </a:p>
          <a:p>
            <a:pPr lvl="1"/>
            <a:r>
              <a:rPr lang="nl-NL" dirty="0" err="1" smtClean="0"/>
              <a:t>Onderzoeksinfrastructuur</a:t>
            </a:r>
            <a:r>
              <a:rPr lang="nl-NL" dirty="0"/>
              <a:t>: </a:t>
            </a:r>
            <a:endParaRPr lang="nl-NL" dirty="0" smtClean="0"/>
          </a:p>
          <a:p>
            <a:pPr lvl="2"/>
            <a:r>
              <a:rPr lang="nl-NL" dirty="0" smtClean="0"/>
              <a:t>bv</a:t>
            </a:r>
            <a:r>
              <a:rPr lang="nl-NL" dirty="0"/>
              <a:t>. cursussen </a:t>
            </a:r>
            <a:r>
              <a:rPr lang="nl-NL" dirty="0" err="1" smtClean="0"/>
              <a:t>case-studies</a:t>
            </a:r>
            <a:endParaRPr lang="nl-NL" dirty="0" smtClean="0"/>
          </a:p>
          <a:p>
            <a:pPr lvl="2"/>
            <a:endParaRPr lang="nl-NL" dirty="0"/>
          </a:p>
          <a:p>
            <a:pPr lvl="1"/>
            <a:r>
              <a:rPr lang="nl-NL" dirty="0" smtClean="0"/>
              <a:t>Opzetten </a:t>
            </a:r>
            <a:r>
              <a:rPr lang="nl-NL" dirty="0"/>
              <a:t>en uitvoeren van onderzoek: </a:t>
            </a:r>
            <a:endParaRPr lang="nl-NL" dirty="0" smtClean="0"/>
          </a:p>
          <a:p>
            <a:pPr lvl="2"/>
            <a:r>
              <a:rPr lang="nl-NL" dirty="0" smtClean="0"/>
              <a:t>bv</a:t>
            </a:r>
            <a:r>
              <a:rPr lang="nl-NL" dirty="0"/>
              <a:t>. effect van KT </a:t>
            </a:r>
            <a:r>
              <a:rPr lang="nl-NL" dirty="0" smtClean="0"/>
              <a:t>onderzoeken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4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7866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Over ROM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nl-NL" dirty="0" smtClean="0"/>
              <a:t>Wat is het?</a:t>
            </a:r>
          </a:p>
          <a:p>
            <a:pPr lvl="1"/>
            <a:r>
              <a:rPr lang="nl-NL" dirty="0" smtClean="0"/>
              <a:t>Routinematig </a:t>
            </a:r>
            <a:r>
              <a:rPr lang="nl-NL" dirty="0" err="1" smtClean="0"/>
              <a:t>Outcome</a:t>
            </a:r>
            <a:r>
              <a:rPr lang="nl-NL" dirty="0" smtClean="0"/>
              <a:t> Monitoring</a:t>
            </a:r>
          </a:p>
          <a:p>
            <a:pPr lvl="1"/>
            <a:r>
              <a:rPr lang="nl-NL" dirty="0" smtClean="0"/>
              <a:t>Meestal twee metingen: voor 1</a:t>
            </a:r>
            <a:r>
              <a:rPr lang="nl-NL" baseline="30000" dirty="0" smtClean="0"/>
              <a:t>ste</a:t>
            </a:r>
            <a:r>
              <a:rPr lang="nl-NL" dirty="0" smtClean="0"/>
              <a:t> en voor/na laatste sessie</a:t>
            </a:r>
          </a:p>
          <a:p>
            <a:endParaRPr lang="nl-NL" dirty="0" smtClean="0"/>
          </a:p>
          <a:p>
            <a:r>
              <a:rPr lang="nl-NL" dirty="0" smtClean="0"/>
              <a:t>Waarom?</a:t>
            </a:r>
          </a:p>
          <a:p>
            <a:pPr lvl="1"/>
            <a:r>
              <a:rPr lang="nl-NL" dirty="0" smtClean="0"/>
              <a:t>Indicatie van effectiviteit: verschil tussen begin- en eindmeting</a:t>
            </a:r>
          </a:p>
          <a:p>
            <a:pPr lvl="1"/>
            <a:r>
              <a:rPr lang="nl-NL" dirty="0" smtClean="0"/>
              <a:t>Vergelijking organisaties (benchmarking)</a:t>
            </a:r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5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823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ROM Kunstzinnige Therapie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ROM AG beroepsgroepen:</a:t>
            </a:r>
          </a:p>
          <a:p>
            <a:pPr lvl="1"/>
            <a:r>
              <a:rPr lang="nl-NL" dirty="0" smtClean="0"/>
              <a:t>Twee metingen: </a:t>
            </a:r>
          </a:p>
          <a:p>
            <a:pPr lvl="2"/>
            <a:r>
              <a:rPr lang="nl-NL" dirty="0" smtClean="0"/>
              <a:t>voor 1</a:t>
            </a:r>
            <a:r>
              <a:rPr lang="nl-NL" baseline="30000" dirty="0" smtClean="0"/>
              <a:t>ste</a:t>
            </a:r>
            <a:r>
              <a:rPr lang="nl-NL" dirty="0" smtClean="0"/>
              <a:t> sessie</a:t>
            </a:r>
          </a:p>
          <a:p>
            <a:pPr lvl="2"/>
            <a:r>
              <a:rPr lang="nl-NL" dirty="0" smtClean="0"/>
              <a:t>voor/na laatste sessie</a:t>
            </a:r>
          </a:p>
          <a:p>
            <a:endParaRPr lang="nl-NL" dirty="0" smtClean="0"/>
          </a:p>
          <a:p>
            <a:r>
              <a:rPr lang="nl-NL" dirty="0" smtClean="0"/>
              <a:t>Waarom?</a:t>
            </a:r>
          </a:p>
          <a:p>
            <a:pPr lvl="1"/>
            <a:r>
              <a:rPr lang="nl-NL" dirty="0" smtClean="0"/>
              <a:t>Indicatie van effectiviteit: verschil tussen begin- en eindmeting (primair)</a:t>
            </a:r>
          </a:p>
          <a:p>
            <a:pPr lvl="1"/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Vergelijking </a:t>
            </a:r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(benchmarking</a:t>
            </a:r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) (secundair)</a:t>
            </a:r>
          </a:p>
          <a:p>
            <a:pPr lvl="2"/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Tussen beroepsgroepen</a:t>
            </a:r>
          </a:p>
          <a:p>
            <a:pPr lvl="2"/>
            <a:r>
              <a:rPr lang="nl-NL" dirty="0" smtClean="0">
                <a:solidFill>
                  <a:schemeClr val="bg1">
                    <a:lumMod val="65000"/>
                  </a:schemeClr>
                </a:solidFill>
              </a:rPr>
              <a:t>Tussen individuele therapeuten</a:t>
            </a:r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6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83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ROM Kunstzinnige Therapie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Opbouw ROM AG beroepsgroepen:</a:t>
            </a:r>
          </a:p>
          <a:p>
            <a:pPr lvl="1"/>
            <a:r>
              <a:rPr lang="nl-NL" dirty="0" smtClean="0"/>
              <a:t>Patiënten onderdeel:</a:t>
            </a:r>
          </a:p>
          <a:p>
            <a:pPr lvl="2"/>
            <a:r>
              <a:rPr lang="nl-NL" dirty="0" smtClean="0"/>
              <a:t>± 30 minuten</a:t>
            </a:r>
          </a:p>
          <a:p>
            <a:pPr marL="914400" lvl="2" indent="0">
              <a:buNone/>
            </a:pPr>
            <a:endParaRPr lang="nl-NL" dirty="0" smtClean="0"/>
          </a:p>
          <a:p>
            <a:pPr lvl="1"/>
            <a:r>
              <a:rPr lang="nl-NL" dirty="0" smtClean="0"/>
              <a:t>Therapeuten onderdeel:</a:t>
            </a:r>
          </a:p>
          <a:p>
            <a:pPr lvl="2"/>
            <a:r>
              <a:rPr lang="nl-NL" dirty="0" smtClean="0"/>
              <a:t>8–10 minuten</a:t>
            </a:r>
          </a:p>
          <a:p>
            <a:pPr lvl="2"/>
            <a:endParaRPr lang="nl-NL" dirty="0" smtClean="0"/>
          </a:p>
          <a:p>
            <a:r>
              <a:rPr lang="nl-NL" dirty="0" smtClean="0"/>
              <a:t>Online afname</a:t>
            </a:r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7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283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ROM Kunstzinnige Therapie - Patiënten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sz="2000" u="sng" dirty="0" smtClean="0"/>
              <a:t>Algemeen</a:t>
            </a:r>
            <a:r>
              <a:rPr lang="nl-NL" sz="2000" dirty="0" smtClean="0"/>
              <a:t> gedeelte voor alle beroepsgroepen:</a:t>
            </a:r>
          </a:p>
          <a:p>
            <a:pPr lvl="1"/>
            <a:r>
              <a:rPr lang="nl-NL" sz="1800" dirty="0" smtClean="0"/>
              <a:t>Ernst van de klachten</a:t>
            </a:r>
          </a:p>
          <a:p>
            <a:pPr lvl="1"/>
            <a:r>
              <a:rPr lang="nl-NL" sz="1800" dirty="0" smtClean="0"/>
              <a:t>Kwaliteit van leven:</a:t>
            </a:r>
          </a:p>
          <a:p>
            <a:pPr lvl="2"/>
            <a:r>
              <a:rPr lang="nl-NL" sz="1800" dirty="0" smtClean="0"/>
              <a:t>BMLSS-8 (antroposofische vragenlijst)</a:t>
            </a:r>
          </a:p>
          <a:p>
            <a:pPr lvl="2"/>
            <a:r>
              <a:rPr lang="nl-NL" sz="1800" dirty="0" smtClean="0"/>
              <a:t>RAND-36 (reguliere ,,)</a:t>
            </a:r>
          </a:p>
          <a:p>
            <a:pPr lvl="1"/>
            <a:r>
              <a:rPr lang="nl-NL" sz="1800" dirty="0" smtClean="0"/>
              <a:t>Gezondheid:</a:t>
            </a:r>
          </a:p>
          <a:p>
            <a:pPr lvl="2"/>
            <a:r>
              <a:rPr lang="nl-NL" sz="1800" dirty="0" smtClean="0"/>
              <a:t>SOC-13 (psychosociale zelfregulatie) (</a:t>
            </a:r>
            <a:r>
              <a:rPr lang="nl-NL" sz="1800" dirty="0" err="1" smtClean="0"/>
              <a:t>salutogenese</a:t>
            </a:r>
            <a:r>
              <a:rPr lang="nl-NL" sz="1800" dirty="0" smtClean="0"/>
              <a:t>)</a:t>
            </a:r>
          </a:p>
          <a:p>
            <a:pPr lvl="2"/>
            <a:r>
              <a:rPr lang="nl-NL" sz="1800" dirty="0" smtClean="0"/>
              <a:t>State-</a:t>
            </a:r>
            <a:r>
              <a:rPr lang="nl-NL" sz="1800" dirty="0" err="1" smtClean="0"/>
              <a:t>aR</a:t>
            </a:r>
            <a:r>
              <a:rPr lang="nl-NL" sz="1800" dirty="0" smtClean="0"/>
              <a:t> (fysiologische zelfregulatie) (antroposofisch)</a:t>
            </a:r>
          </a:p>
          <a:p>
            <a:pPr marL="914400" lvl="2" indent="0">
              <a:buNone/>
            </a:pPr>
            <a:endParaRPr lang="nl-NL" sz="1800" dirty="0" smtClean="0"/>
          </a:p>
          <a:p>
            <a:r>
              <a:rPr lang="nl-NL" sz="2000" u="sng" dirty="0" smtClean="0"/>
              <a:t>Beroeps specifiek</a:t>
            </a:r>
            <a:r>
              <a:rPr lang="nl-NL" sz="2000" dirty="0" smtClean="0"/>
              <a:t> deel:</a:t>
            </a:r>
          </a:p>
          <a:p>
            <a:pPr lvl="1"/>
            <a:r>
              <a:rPr lang="nl-NL" sz="1800" dirty="0" smtClean="0"/>
              <a:t>Klantervaringen (ook deels gelijk voor alle beroepsgroepen</a:t>
            </a:r>
          </a:p>
          <a:p>
            <a:pPr lvl="1"/>
            <a:endParaRPr lang="nl-NL" dirty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endParaRPr lang="nl-NL" dirty="0" smtClean="0"/>
          </a:p>
          <a:p>
            <a:pPr lvl="1"/>
            <a:endParaRPr lang="nl-NL" dirty="0" smtClean="0"/>
          </a:p>
          <a:p>
            <a:pPr marL="457200" lvl="1" indent="0">
              <a:buNone/>
            </a:pPr>
            <a:r>
              <a:rPr lang="nl-NL" dirty="0" smtClean="0"/>
              <a:t> 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8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5507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ROM Kunstzinnige Therapie - Therapeuten</a:t>
            </a:r>
            <a:endParaRPr lang="en-US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r>
              <a:rPr lang="nl-NL" dirty="0"/>
              <a:t>Lectoraat Antroposofische Gezondheidszorg, Hogeschool Leiden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nl-NL" dirty="0" smtClean="0"/>
              <a:t>Reguliere diagnose</a:t>
            </a:r>
          </a:p>
          <a:p>
            <a:endParaRPr lang="nl-NL" dirty="0"/>
          </a:p>
          <a:p>
            <a:r>
              <a:rPr lang="nl-NL" dirty="0" smtClean="0"/>
              <a:t>Klachten</a:t>
            </a:r>
          </a:p>
          <a:p>
            <a:endParaRPr lang="nl-NL" dirty="0" smtClean="0"/>
          </a:p>
          <a:p>
            <a:r>
              <a:rPr lang="nl-NL" dirty="0" smtClean="0"/>
              <a:t>Aanvullende info</a:t>
            </a:r>
          </a:p>
          <a:p>
            <a:endParaRPr lang="nl-NL" dirty="0"/>
          </a:p>
          <a:p>
            <a:r>
              <a:rPr lang="nl-NL" dirty="0" smtClean="0"/>
              <a:t>Demografische gegevens</a:t>
            </a:r>
          </a:p>
          <a:p>
            <a:pPr lvl="1"/>
            <a:endParaRPr lang="nl-NL" sz="2400" dirty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endParaRPr lang="nl-NL" sz="2400" dirty="0" smtClean="0"/>
          </a:p>
          <a:p>
            <a:pPr lvl="1"/>
            <a:endParaRPr lang="nl-NL" sz="2400" dirty="0" smtClean="0"/>
          </a:p>
          <a:p>
            <a:pPr marL="457200" lvl="1" indent="0">
              <a:buNone/>
            </a:pP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AD25AC-3D36-459B-92CD-44DA3A629171}" type="slidenum">
              <a:rPr lang="nl-NL" smtClean="0"/>
              <a:pPr/>
              <a:t>9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52101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31108 HSLeiden PP huisstijl presentatie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131108 HSLeiden PP huisstijl presentatie.potx</Template>
  <TotalTime>15902</TotalTime>
  <Words>519</Words>
  <Application>Microsoft Office PowerPoint</Application>
  <PresentationFormat>Diavoorstelling (4:3)</PresentationFormat>
  <Paragraphs>185</Paragraphs>
  <Slides>14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18" baseType="lpstr">
      <vt:lpstr>Arial</vt:lpstr>
      <vt:lpstr>Calibri</vt:lpstr>
      <vt:lpstr>Verdana</vt:lpstr>
      <vt:lpstr>131108 HSLeiden PP huisstijl presentatie</vt:lpstr>
      <vt:lpstr>ROM Kunstzinnige Therapie</vt:lpstr>
      <vt:lpstr>Overzicht</vt:lpstr>
      <vt:lpstr>Noodzaak</vt:lpstr>
      <vt:lpstr>Rol van het lectoraat</vt:lpstr>
      <vt:lpstr>Over ROM</vt:lpstr>
      <vt:lpstr>ROM Kunstzinnige Therapie</vt:lpstr>
      <vt:lpstr>ROM Kunstzinnige Therapie</vt:lpstr>
      <vt:lpstr>ROM Kunstzinnige Therapie - Patiënten</vt:lpstr>
      <vt:lpstr>ROM Kunstzinnige Therapie - Therapeuten</vt:lpstr>
      <vt:lpstr>ROM Kunstzinnige Therapie</vt:lpstr>
      <vt:lpstr>Wat levert het op?</vt:lpstr>
      <vt:lpstr>Het pilotproject</vt:lpstr>
      <vt:lpstr>Het pilotproject</vt:lpstr>
      <vt:lpstr>Vragen!?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Lars Wildenberg</dc:creator>
  <cp:lastModifiedBy>Cocky van der Linden</cp:lastModifiedBy>
  <cp:revision>176</cp:revision>
  <dcterms:created xsi:type="dcterms:W3CDTF">2013-11-07T10:07:57Z</dcterms:created>
  <dcterms:modified xsi:type="dcterms:W3CDTF">2015-12-13T14:45:52Z</dcterms:modified>
</cp:coreProperties>
</file>