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5" r:id="rId1"/>
  </p:sldMasterIdLst>
  <p:notesMasterIdLst>
    <p:notesMasterId r:id="rId34"/>
  </p:notesMasterIdLst>
  <p:sldIdLst>
    <p:sldId id="256" r:id="rId2"/>
    <p:sldId id="408" r:id="rId3"/>
    <p:sldId id="379" r:id="rId4"/>
    <p:sldId id="381" r:id="rId5"/>
    <p:sldId id="377" r:id="rId6"/>
    <p:sldId id="386" r:id="rId7"/>
    <p:sldId id="388" r:id="rId8"/>
    <p:sldId id="411" r:id="rId9"/>
    <p:sldId id="412" r:id="rId10"/>
    <p:sldId id="417" r:id="rId11"/>
    <p:sldId id="418" r:id="rId12"/>
    <p:sldId id="327" r:id="rId13"/>
    <p:sldId id="328" r:id="rId14"/>
    <p:sldId id="311" r:id="rId15"/>
    <p:sldId id="343" r:id="rId16"/>
    <p:sldId id="261" r:id="rId17"/>
    <p:sldId id="357" r:id="rId18"/>
    <p:sldId id="336" r:id="rId19"/>
    <p:sldId id="367" r:id="rId20"/>
    <p:sldId id="349" r:id="rId21"/>
    <p:sldId id="330" r:id="rId22"/>
    <p:sldId id="305" r:id="rId23"/>
    <p:sldId id="406" r:id="rId24"/>
    <p:sldId id="410" r:id="rId25"/>
    <p:sldId id="415" r:id="rId26"/>
    <p:sldId id="407" r:id="rId27"/>
    <p:sldId id="391" r:id="rId28"/>
    <p:sldId id="369" r:id="rId29"/>
    <p:sldId id="331" r:id="rId30"/>
    <p:sldId id="319" r:id="rId31"/>
    <p:sldId id="362" r:id="rId32"/>
    <p:sldId id="258" r:id="rId33"/>
  </p:sldIdLst>
  <p:sldSz cx="9144000" cy="6858000" type="screen4x3"/>
  <p:notesSz cx="6797675" cy="9926638"/>
  <p:defaultTex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3114C"/>
    <a:srgbClr val="20BDB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Stijl, gemiddeld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014" autoAdjust="0"/>
    <p:restoredTop sz="89020" autoAdjust="0"/>
  </p:normalViewPr>
  <p:slideViewPr>
    <p:cSldViewPr>
      <p:cViewPr varScale="1">
        <p:scale>
          <a:sx n="80" d="100"/>
          <a:sy n="80" d="100"/>
        </p:scale>
        <p:origin x="1734" y="90"/>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45659" cy="496332"/>
          </a:xfrm>
          <a:prstGeom prst="rect">
            <a:avLst/>
          </a:prstGeom>
        </p:spPr>
        <p:txBody>
          <a:bodyPr vert="horz" lIns="91440" tIns="45720" rIns="91440" bIns="45720" rtlCol="0"/>
          <a:lstStyle>
            <a:lvl1pPr algn="l">
              <a:defRPr sz="1200"/>
            </a:lvl1pPr>
          </a:lstStyle>
          <a:p>
            <a:endParaRPr lang="nl-NL"/>
          </a:p>
        </p:txBody>
      </p:sp>
      <p:sp>
        <p:nvSpPr>
          <p:cNvPr id="3" name="Tijdelijke aanduiding voor datum 2"/>
          <p:cNvSpPr>
            <a:spLocks noGrp="1"/>
          </p:cNvSpPr>
          <p:nvPr>
            <p:ph type="dt" idx="1"/>
          </p:nvPr>
        </p:nvSpPr>
        <p:spPr>
          <a:xfrm>
            <a:off x="3850443" y="0"/>
            <a:ext cx="2945659" cy="496332"/>
          </a:xfrm>
          <a:prstGeom prst="rect">
            <a:avLst/>
          </a:prstGeom>
        </p:spPr>
        <p:txBody>
          <a:bodyPr vert="horz" lIns="91440" tIns="45720" rIns="91440" bIns="45720" rtlCol="0"/>
          <a:lstStyle>
            <a:lvl1pPr algn="r">
              <a:defRPr sz="1200"/>
            </a:lvl1pPr>
          </a:lstStyle>
          <a:p>
            <a:fld id="{7F9B5F84-F7A7-46FA-BC08-F661D96BBCA7}" type="datetimeFigureOut">
              <a:rPr lang="nl-NL" smtClean="0"/>
              <a:t>30-3-2017</a:t>
            </a:fld>
            <a:endParaRPr lang="nl-NL"/>
          </a:p>
        </p:txBody>
      </p:sp>
      <p:sp>
        <p:nvSpPr>
          <p:cNvPr id="4" name="Tijdelijke aanduiding voor dia-afbeelding 3"/>
          <p:cNvSpPr>
            <a:spLocks noGrp="1" noRot="1" noChangeAspect="1"/>
          </p:cNvSpPr>
          <p:nvPr>
            <p:ph type="sldImg" idx="2"/>
          </p:nvPr>
        </p:nvSpPr>
        <p:spPr>
          <a:xfrm>
            <a:off x="917575" y="744538"/>
            <a:ext cx="4962525" cy="3722687"/>
          </a:xfrm>
          <a:prstGeom prst="rect">
            <a:avLst/>
          </a:prstGeom>
          <a:noFill/>
          <a:ln w="12700">
            <a:solidFill>
              <a:prstClr val="black"/>
            </a:solidFill>
          </a:ln>
        </p:spPr>
        <p:txBody>
          <a:bodyPr vert="horz" lIns="91440" tIns="45720" rIns="91440" bIns="45720" rtlCol="0" anchor="ctr"/>
          <a:lstStyle/>
          <a:p>
            <a:endParaRPr lang="nl-NL"/>
          </a:p>
        </p:txBody>
      </p:sp>
      <p:sp>
        <p:nvSpPr>
          <p:cNvPr id="5" name="Tijdelijke aanduiding voor notities 4"/>
          <p:cNvSpPr>
            <a:spLocks noGrp="1"/>
          </p:cNvSpPr>
          <p:nvPr>
            <p:ph type="body" sz="quarter" idx="3"/>
          </p:nvPr>
        </p:nvSpPr>
        <p:spPr>
          <a:xfrm>
            <a:off x="679768" y="4715153"/>
            <a:ext cx="5438140" cy="4466987"/>
          </a:xfrm>
          <a:prstGeom prst="rect">
            <a:avLst/>
          </a:prstGeom>
        </p:spPr>
        <p:txBody>
          <a:bodyPr vert="horz" lIns="91440" tIns="45720" rIns="91440" bIns="45720" rtlCol="0">
            <a:normAutofit/>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6" name="Tijdelijke aanduiding voor voettekst 5"/>
          <p:cNvSpPr>
            <a:spLocks noGrp="1"/>
          </p:cNvSpPr>
          <p:nvPr>
            <p:ph type="ftr" sz="quarter" idx="4"/>
          </p:nvPr>
        </p:nvSpPr>
        <p:spPr>
          <a:xfrm>
            <a:off x="0" y="9428583"/>
            <a:ext cx="2945659" cy="496332"/>
          </a:xfrm>
          <a:prstGeom prst="rect">
            <a:avLst/>
          </a:prstGeom>
        </p:spPr>
        <p:txBody>
          <a:bodyPr vert="horz" lIns="91440" tIns="45720" rIns="91440" bIns="45720" rtlCol="0" anchor="b"/>
          <a:lstStyle>
            <a:lvl1pPr algn="l">
              <a:defRPr sz="1200"/>
            </a:lvl1pPr>
          </a:lstStyle>
          <a:p>
            <a:endParaRPr lang="nl-NL"/>
          </a:p>
        </p:txBody>
      </p:sp>
      <p:sp>
        <p:nvSpPr>
          <p:cNvPr id="7" name="Tijdelijke aanduiding voor dianummer 6"/>
          <p:cNvSpPr>
            <a:spLocks noGrp="1"/>
          </p:cNvSpPr>
          <p:nvPr>
            <p:ph type="sldNum" sz="quarter" idx="5"/>
          </p:nvPr>
        </p:nvSpPr>
        <p:spPr>
          <a:xfrm>
            <a:off x="3850443" y="9428583"/>
            <a:ext cx="2945659" cy="496332"/>
          </a:xfrm>
          <a:prstGeom prst="rect">
            <a:avLst/>
          </a:prstGeom>
        </p:spPr>
        <p:txBody>
          <a:bodyPr vert="horz" lIns="91440" tIns="45720" rIns="91440" bIns="45720" rtlCol="0" anchor="b"/>
          <a:lstStyle>
            <a:lvl1pPr algn="r">
              <a:defRPr sz="1200"/>
            </a:lvl1pPr>
          </a:lstStyle>
          <a:p>
            <a:fld id="{CB78F1AB-29EF-4445-A82D-E8624A7043CE}" type="slidenum">
              <a:rPr lang="nl-NL" smtClean="0"/>
              <a:t>‹nr.›</a:t>
            </a:fld>
            <a:endParaRPr lang="nl-NL"/>
          </a:p>
        </p:txBody>
      </p:sp>
    </p:spTree>
    <p:extLst>
      <p:ext uri="{BB962C8B-B14F-4D97-AF65-F5344CB8AC3E}">
        <p14:creationId xmlns:p14="http://schemas.microsoft.com/office/powerpoint/2010/main" val="199990967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3" Type="http://schemas.openxmlformats.org/officeDocument/2006/relationships/hyperlink" Target="http://leden.hulpbijonderzoek.nl/woordenboek/kwalitatief-onderzoek/" TargetMode="External"/><Relationship Id="rId7" Type="http://schemas.openxmlformats.org/officeDocument/2006/relationships/hyperlink" Target="http://leden.hulpbijonderzoek.nl/woordenboek/onderzoeksdesign/" TargetMode="External"/><Relationship Id="rId2" Type="http://schemas.openxmlformats.org/officeDocument/2006/relationships/slide" Target="../slides/slide15.xml"/><Relationship Id="rId1" Type="http://schemas.openxmlformats.org/officeDocument/2006/relationships/notesMaster" Target="../notesMasters/notesMaster1.xml"/><Relationship Id="rId6" Type="http://schemas.openxmlformats.org/officeDocument/2006/relationships/hyperlink" Target="http://leden.hulpbijonderzoek.nl/woordenboek/standaarddeviatie/" TargetMode="External"/><Relationship Id="rId5" Type="http://schemas.openxmlformats.org/officeDocument/2006/relationships/hyperlink" Target="http://leden.hulpbijonderzoek.nl/woordenboek/gemiddelde/" TargetMode="External"/><Relationship Id="rId4" Type="http://schemas.openxmlformats.org/officeDocument/2006/relationships/hyperlink" Target="http://leden.hulpbijonderzoek.nl/woordenboek/externe-validiteit/" TargetMode="Externa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fld id="{CB78F1AB-29EF-4445-A82D-E8624A7043CE}" type="slidenum">
              <a:rPr lang="nl-NL" smtClean="0"/>
              <a:t>1</a:t>
            </a:fld>
            <a:endParaRPr lang="nl-NL"/>
          </a:p>
        </p:txBody>
      </p:sp>
    </p:spTree>
    <p:extLst>
      <p:ext uri="{BB962C8B-B14F-4D97-AF65-F5344CB8AC3E}">
        <p14:creationId xmlns:p14="http://schemas.microsoft.com/office/powerpoint/2010/main" val="40469042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normAutofit/>
          </a:bodyPr>
          <a:lstStyle/>
          <a:p>
            <a:pPr lvl="0"/>
            <a:endParaRPr lang="nl-NL" dirty="0"/>
          </a:p>
          <a:p>
            <a:pPr lvl="0"/>
            <a:r>
              <a:rPr lang="nl-NL" dirty="0"/>
              <a:t>Een</a:t>
            </a:r>
            <a:r>
              <a:rPr lang="nl-NL" baseline="0" dirty="0"/>
              <a:t> case report is een beschrijving van een casus, dus van de behandeling van 1 </a:t>
            </a:r>
            <a:r>
              <a:rPr lang="nl-NL" baseline="0" dirty="0" err="1"/>
              <a:t>client</a:t>
            </a:r>
            <a:r>
              <a:rPr lang="nl-NL" baseline="0" dirty="0"/>
              <a:t>. Bij dit soort onderzoek wordt de therapeutische setting in tact gelaten. Er is ruimte voor belangrijke details, die bij </a:t>
            </a:r>
            <a:r>
              <a:rPr lang="nl-NL" baseline="0" dirty="0" err="1"/>
              <a:t>RCTs</a:t>
            </a:r>
            <a:r>
              <a:rPr lang="nl-NL" baseline="0" dirty="0"/>
              <a:t> verloren kunnen gaan. Case </a:t>
            </a:r>
            <a:r>
              <a:rPr lang="nl-NL" baseline="0" dirty="0" err="1"/>
              <a:t>reports</a:t>
            </a:r>
            <a:r>
              <a:rPr lang="nl-NL" baseline="0" dirty="0"/>
              <a:t> zijn belangrijk als je individuele therapeutische effecten wilt beschrijven, en als je het klinisch redeneren en de individuele besluitvorming inzichtelijk wil maken. Case studies worden in de tegenwoordige wetenschap steeds serieuzer genomen.</a:t>
            </a:r>
            <a:endParaRPr lang="nl-NL" dirty="0"/>
          </a:p>
          <a:p>
            <a:pPr lvl="0"/>
            <a:endParaRPr lang="nl-NL" dirty="0"/>
          </a:p>
          <a:p>
            <a:endParaRPr lang="nl-NL" dirty="0"/>
          </a:p>
        </p:txBody>
      </p:sp>
      <p:sp>
        <p:nvSpPr>
          <p:cNvPr id="4" name="Tijdelijke aanduiding voor dianummer 3"/>
          <p:cNvSpPr>
            <a:spLocks noGrp="1"/>
          </p:cNvSpPr>
          <p:nvPr>
            <p:ph type="sldNum" sz="quarter" idx="10"/>
          </p:nvPr>
        </p:nvSpPr>
        <p:spPr/>
        <p:txBody>
          <a:bodyPr/>
          <a:lstStyle/>
          <a:p>
            <a:fld id="{CB78F1AB-29EF-4445-A82D-E8624A7043CE}" type="slidenum">
              <a:rPr lang="nl-NL" smtClean="0"/>
              <a:t>14</a:t>
            </a:fld>
            <a:endParaRPr lang="nl-NL"/>
          </a:p>
        </p:txBody>
      </p:sp>
    </p:spTree>
    <p:extLst>
      <p:ext uri="{BB962C8B-B14F-4D97-AF65-F5344CB8AC3E}">
        <p14:creationId xmlns:p14="http://schemas.microsoft.com/office/powerpoint/2010/main" val="96270695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normAutofit fontScale="85000" lnSpcReduction="10000"/>
          </a:bodyPr>
          <a:lstStyle/>
          <a:p>
            <a:r>
              <a:rPr lang="nl-NL" dirty="0"/>
              <a:t>Onderzoek hoeft niet altijd bij grote aantallen onderzoeksobjecten plaats te vinden. In een aantal gevallen wordt er in het onderzoek slechts één onderzoekseenheid in het design opgenomen. In dat geval spreekt men van een casestudie.</a:t>
            </a:r>
          </a:p>
          <a:p>
            <a:pPr marL="0" marR="0" indent="0" algn="l" defTabSz="914400" rtl="0" eaLnBrk="1" fontAlgn="auto" latinLnBrk="0" hangingPunct="1">
              <a:lnSpc>
                <a:spcPct val="100000"/>
              </a:lnSpc>
              <a:spcBef>
                <a:spcPts val="0"/>
              </a:spcBef>
              <a:spcAft>
                <a:spcPts val="0"/>
              </a:spcAft>
              <a:buClrTx/>
              <a:buSzTx/>
              <a:buFontTx/>
              <a:buNone/>
              <a:tabLst/>
              <a:defRPr/>
            </a:pPr>
            <a:r>
              <a:rPr lang="nl-NL" dirty="0"/>
              <a:t>Casestudie (gevalsstudie) is onderzoek bij slechts één onderzoekseenheid. Dat is hét kenmerkende onderscheid met kwalitatief en kwantitatief onderzoek.</a:t>
            </a:r>
          </a:p>
          <a:p>
            <a:endParaRPr lang="nl-NL" dirty="0"/>
          </a:p>
          <a:p>
            <a:r>
              <a:rPr lang="nl-NL" dirty="0"/>
              <a:t>Een casestudie is een bijzondere vorm van </a:t>
            </a:r>
            <a:r>
              <a:rPr lang="nl-NL" dirty="0">
                <a:hlinkClick r:id="rId3" tooltip="Naar uitleg van het begrip kwalitatief onderzoek"/>
              </a:rPr>
              <a:t>kwalitatief onderzoek</a:t>
            </a:r>
            <a:r>
              <a:rPr lang="nl-NL" dirty="0"/>
              <a:t>. Bij een casestudie is er slechts één onderzoekseenheid. Bij kwalitatief onderzoek zijn er een beperkt aantal onderzoekseenheden en bij kwantitatief onderzoek zijn dat er veel (ongeveer vanaf 30 onderzoekseenheden). </a:t>
            </a:r>
          </a:p>
          <a:p>
            <a:endParaRPr lang="nl-NL" dirty="0"/>
          </a:p>
          <a:p>
            <a:r>
              <a:rPr lang="nl-NL" dirty="0"/>
              <a:t>Een casestudie wordt vaker toegepast dan men zou verwachten. Een manager die onderzoek doet naar de geldstromen in het bedrijf, verricht een casestudie. De medewerker die de die nagaat of een bedrijf niet in surseance van betaling verkeerd, verricht ook een casestudie. De manager die een SWOT-analyse opstelt, verricht ook een casestudie.</a:t>
            </a:r>
          </a:p>
          <a:p>
            <a:r>
              <a:rPr lang="nl-NL" dirty="0"/>
              <a:t>Omdat er slechts één object (één onderzoekseenheid) wordt onderzocht, is het moeilijk de uitkomsten te generaliseren (</a:t>
            </a:r>
            <a:r>
              <a:rPr lang="nl-NL" dirty="0">
                <a:hlinkClick r:id="rId4" tooltip="Naar uitleg van het begrip externe validiteit"/>
              </a:rPr>
              <a:t>externe validiteit</a:t>
            </a:r>
            <a:r>
              <a:rPr lang="nl-NL" dirty="0"/>
              <a:t>) naar andere personen, bedrijven of situaties. Als er één bedrijf is dat goed presteert door zich op een bepaalde manier voor te doen, dan hoeft dat niet te betekenen dat alle andere bedrijven ook beter zouden presteren als ze het ook zo zouden doen. Als er één persoon besmet is met een griepvirus, hoeft dat niet te betekenen dat alle mensen griep hebben. Als men één persoon vindt die last van zijn geheugen heeft gekregen na het eten van met BSE besmet rundvlees (de gekke koeienziekte), hoeft dat niet te beteken dat alle mensen hetzelfde lot zullen ondergaan. Het is lastig zo niet onmogelijk een onderzoeksresultaat uit een casestudie als algemeen geldig te verklaren.</a:t>
            </a:r>
          </a:p>
          <a:p>
            <a:r>
              <a:rPr lang="nl-NL" dirty="0"/>
              <a:t>Het gebruik van statistiek is in een casestudie niet altijd mogelijk: als er slechts één object is, kan men ook geen variatie tussen objecten vaststellen. Anderzijds is een kenmerk niet altijd constant. De hormoonspiegel is bijvoorbeeld nogal aan variatie onderhevig. Als men dan meerdere keren meet, is uit de meetwaarden een </a:t>
            </a:r>
            <a:r>
              <a:rPr lang="nl-NL" dirty="0">
                <a:hlinkClick r:id="rId5" tooltip="Naar uitleg van het begrip gemiddelde"/>
              </a:rPr>
              <a:t>gemiddelde</a:t>
            </a:r>
            <a:r>
              <a:rPr lang="nl-NL" dirty="0"/>
              <a:t> en een </a:t>
            </a:r>
            <a:r>
              <a:rPr lang="nl-NL" dirty="0">
                <a:hlinkClick r:id="rId6" tooltip="Naar uitleg van het begrip spreiding / standaarddeviatie"/>
              </a:rPr>
              <a:t>spreiding</a:t>
            </a:r>
            <a:r>
              <a:rPr lang="nl-NL" dirty="0"/>
              <a:t> te berekenen. Deze zijn wel op te nemen in een statistisch analyse, bijvoorbeeld vergelijken met een standaard. Het grote voordeel is dan dat de onderzoeker niet afhankelijk is van een toevallig meetresultaat op dat ene </a:t>
            </a:r>
            <a:r>
              <a:rPr lang="nl-NL" dirty="0">
                <a:hlinkClick r:id="rId7" tooltip="Naar uitleg van het begrip meetmoment / onderzoeksdesign"/>
              </a:rPr>
              <a:t>meetmoment</a:t>
            </a:r>
            <a:r>
              <a:rPr lang="nl-NL" dirty="0"/>
              <a:t>, en hij als gevolg daarvan een verkeerde beslissing neemt of een verkeerd advies geeft.</a:t>
            </a:r>
          </a:p>
          <a:p>
            <a:endParaRPr lang="nl-NL" dirty="0"/>
          </a:p>
        </p:txBody>
      </p:sp>
      <p:sp>
        <p:nvSpPr>
          <p:cNvPr id="4" name="Tijdelijke aanduiding voor dianummer 3"/>
          <p:cNvSpPr>
            <a:spLocks noGrp="1"/>
          </p:cNvSpPr>
          <p:nvPr>
            <p:ph type="sldNum" sz="quarter" idx="10"/>
          </p:nvPr>
        </p:nvSpPr>
        <p:spPr/>
        <p:txBody>
          <a:bodyPr/>
          <a:lstStyle/>
          <a:p>
            <a:fld id="{CB78F1AB-29EF-4445-A82D-E8624A7043CE}" type="slidenum">
              <a:rPr lang="nl-NL" smtClean="0"/>
              <a:t>15</a:t>
            </a:fld>
            <a:endParaRPr lang="nl-NL"/>
          </a:p>
        </p:txBody>
      </p:sp>
    </p:spTree>
    <p:extLst>
      <p:ext uri="{BB962C8B-B14F-4D97-AF65-F5344CB8AC3E}">
        <p14:creationId xmlns:p14="http://schemas.microsoft.com/office/powerpoint/2010/main" val="360798603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Eerste punt:</a:t>
            </a:r>
            <a:r>
              <a:rPr lang="nl-NL" baseline="0" dirty="0"/>
              <a:t> daar bedoel ik dus NIET mee: de effecten van KT laten zien!</a:t>
            </a:r>
          </a:p>
          <a:p>
            <a:r>
              <a:rPr lang="nl-NL" baseline="0" dirty="0"/>
              <a:t>Want daarvoor is een case report niet de meest geschikte onderzoeksmethode. Je kunt wel laten zien hoe de kunstzinnige therapie eruit zag in deze casus en wat de werking ervan was, welk werkingsmechanisme of welke theorie er aan ten grondslag ligt.</a:t>
            </a:r>
          </a:p>
          <a:p>
            <a:endParaRPr lang="nl-NL" baseline="0" dirty="0"/>
          </a:p>
          <a:p>
            <a:r>
              <a:rPr lang="nl-NL" baseline="0" dirty="0"/>
              <a:t>Tweede punt: een casus bevat een belangrijke boodschap, een take-home-</a:t>
            </a:r>
            <a:r>
              <a:rPr lang="nl-NL" baseline="0" dirty="0" err="1"/>
              <a:t>message</a:t>
            </a:r>
            <a:r>
              <a:rPr lang="nl-NL" baseline="0" dirty="0"/>
              <a:t>. Therapeuten kunnen leren van het handelen van de therapeut in deze casus. Het kan om een onverwacht gelukte handeling gaan, het kan gaan om een nieuwe ontdekking, het kan ook gaan om een oefening of behandelplan dat juist averechts gewerkt heeft terwijl dat voorheen nog niet bekend was, enz.</a:t>
            </a:r>
          </a:p>
          <a:p>
            <a:endParaRPr lang="nl-NL" baseline="0" dirty="0"/>
          </a:p>
          <a:p>
            <a:r>
              <a:rPr lang="nl-NL" baseline="0" dirty="0"/>
              <a:t>Als je zelf een case report gaat schrijven, en de gegevens daarvoor moet gaan verzamelen, dan train je jezelf om vanuit een extra dimensie naar je therapie te kijken. Het gaat verder dan alleen reflectie. </a:t>
            </a:r>
          </a:p>
          <a:p>
            <a:endParaRPr lang="nl-NL" baseline="0" dirty="0"/>
          </a:p>
          <a:p>
            <a:r>
              <a:rPr lang="nl-NL" baseline="0" dirty="0"/>
              <a:t>Als er meerdere case </a:t>
            </a:r>
            <a:r>
              <a:rPr lang="nl-NL" baseline="0" dirty="0" err="1"/>
              <a:t>reports</a:t>
            </a:r>
            <a:r>
              <a:rPr lang="nl-NL" baseline="0" dirty="0"/>
              <a:t> zijn, van goede kwaliteit, met eenzelfde onderwerp, dan kunnen die gebundeld worden. Je spreekt dan over case series. Samen leveren ze een sterkere bewijskracht.</a:t>
            </a:r>
          </a:p>
          <a:p>
            <a:endParaRPr lang="nl-NL" baseline="0" dirty="0"/>
          </a:p>
          <a:p>
            <a:r>
              <a:rPr lang="nl-NL" baseline="0" dirty="0"/>
              <a:t>Tot slot kan een case report (dat helder en kort en bondig geschreven is), dienen als een goed PR-product. Je kunt dit </a:t>
            </a:r>
            <a:r>
              <a:rPr lang="nl-NL" baseline="0" dirty="0" err="1"/>
              <a:t>bijv</a:t>
            </a:r>
            <a:r>
              <a:rPr lang="nl-NL" baseline="0" dirty="0"/>
              <a:t> omzetten naar een filmpje.</a:t>
            </a:r>
            <a:endParaRPr lang="nl-NL" dirty="0"/>
          </a:p>
        </p:txBody>
      </p:sp>
      <p:sp>
        <p:nvSpPr>
          <p:cNvPr id="4" name="Tijdelijke aanduiding voor dianummer 3"/>
          <p:cNvSpPr>
            <a:spLocks noGrp="1"/>
          </p:cNvSpPr>
          <p:nvPr>
            <p:ph type="sldNum" sz="quarter" idx="10"/>
          </p:nvPr>
        </p:nvSpPr>
        <p:spPr/>
        <p:txBody>
          <a:bodyPr/>
          <a:lstStyle/>
          <a:p>
            <a:fld id="{CB78F1AB-29EF-4445-A82D-E8624A7043CE}" type="slidenum">
              <a:rPr lang="nl-NL" smtClean="0"/>
              <a:t>16</a:t>
            </a:fld>
            <a:endParaRPr lang="nl-NL"/>
          </a:p>
        </p:txBody>
      </p:sp>
    </p:spTree>
    <p:extLst>
      <p:ext uri="{BB962C8B-B14F-4D97-AF65-F5344CB8AC3E}">
        <p14:creationId xmlns:p14="http://schemas.microsoft.com/office/powerpoint/2010/main" val="249931244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Er zijn diverse soorten case </a:t>
            </a:r>
            <a:r>
              <a:rPr lang="nl-NL" dirty="0" err="1"/>
              <a:t>reports</a:t>
            </a:r>
            <a:r>
              <a:rPr lang="nl-NL" dirty="0"/>
              <a:t>.</a:t>
            </a:r>
          </a:p>
          <a:p>
            <a:r>
              <a:rPr lang="nl-NL" dirty="0"/>
              <a:t>Vaak denkt men dat het alleen maar</a:t>
            </a:r>
            <a:r>
              <a:rPr lang="nl-NL" baseline="0" dirty="0"/>
              <a:t> gaat over aantonen dat de therapie heeft gewerkt.</a:t>
            </a:r>
          </a:p>
          <a:p>
            <a:r>
              <a:rPr lang="nl-NL" baseline="0" dirty="0"/>
              <a:t>Maar dat hoeft helemaal niet.</a:t>
            </a:r>
          </a:p>
          <a:p>
            <a:endParaRPr lang="nl-NL" baseline="0" dirty="0"/>
          </a:p>
          <a:p>
            <a:r>
              <a:rPr lang="nl-NL" baseline="0" dirty="0"/>
              <a:t>Het gaat erom welk doel je nastreeft met jouw specifieke casus.</a:t>
            </a:r>
            <a:endParaRPr lang="nl-NL" dirty="0"/>
          </a:p>
          <a:p>
            <a:endParaRPr lang="nl-NL" dirty="0"/>
          </a:p>
          <a:p>
            <a:r>
              <a:rPr lang="nl-NL" dirty="0"/>
              <a:t>Casus Parkinson:</a:t>
            </a:r>
          </a:p>
          <a:p>
            <a:pPr marL="171450" indent="-171450">
              <a:buFontTx/>
              <a:buChar char="-"/>
            </a:pPr>
            <a:r>
              <a:rPr lang="nl-NL" dirty="0"/>
              <a:t>Proces</a:t>
            </a:r>
            <a:r>
              <a:rPr lang="nl-NL" baseline="0" dirty="0"/>
              <a:t> is zeer mooi in beeld gebracht</a:t>
            </a:r>
          </a:p>
          <a:p>
            <a:pPr marL="171450" indent="-171450">
              <a:buFontTx/>
              <a:buChar char="-"/>
            </a:pPr>
            <a:r>
              <a:rPr lang="nl-NL" baseline="0" dirty="0"/>
              <a:t>Zou ook willen weten wat dit betekend heeft voor de </a:t>
            </a:r>
            <a:r>
              <a:rPr lang="nl-NL" baseline="0" dirty="0" err="1"/>
              <a:t>client</a:t>
            </a:r>
            <a:endParaRPr lang="nl-NL" baseline="0" dirty="0"/>
          </a:p>
          <a:p>
            <a:pPr marL="171450" indent="-171450">
              <a:buFontTx/>
              <a:buChar char="-"/>
            </a:pPr>
            <a:r>
              <a:rPr lang="nl-NL" baseline="0" dirty="0"/>
              <a:t>In dit filmpje gaat het niet over de effecten van de therapie. Het brengt iets in beeld wat nog niet eerder zo gedaan is. Dat kan dus ook met een case report.</a:t>
            </a:r>
            <a:endParaRPr lang="nl-NL" dirty="0"/>
          </a:p>
        </p:txBody>
      </p:sp>
      <p:sp>
        <p:nvSpPr>
          <p:cNvPr id="4" name="Tijdelijke aanduiding voor dianummer 3"/>
          <p:cNvSpPr>
            <a:spLocks noGrp="1"/>
          </p:cNvSpPr>
          <p:nvPr>
            <p:ph type="sldNum" sz="quarter" idx="10"/>
          </p:nvPr>
        </p:nvSpPr>
        <p:spPr/>
        <p:txBody>
          <a:bodyPr/>
          <a:lstStyle/>
          <a:p>
            <a:fld id="{CB78F1AB-29EF-4445-A82D-E8624A7043CE}" type="slidenum">
              <a:rPr lang="nl-NL" smtClean="0"/>
              <a:t>17</a:t>
            </a:fld>
            <a:endParaRPr lang="nl-NL"/>
          </a:p>
        </p:txBody>
      </p:sp>
    </p:spTree>
    <p:extLst>
      <p:ext uri="{BB962C8B-B14F-4D97-AF65-F5344CB8AC3E}">
        <p14:creationId xmlns:p14="http://schemas.microsoft.com/office/powerpoint/2010/main" val="222977876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10"/>
          </p:nvPr>
        </p:nvSpPr>
        <p:spPr/>
        <p:txBody>
          <a:bodyPr/>
          <a:lstStyle/>
          <a:p>
            <a:fld id="{CB78F1AB-29EF-4445-A82D-E8624A7043CE}" type="slidenum">
              <a:rPr lang="nl-NL" smtClean="0"/>
              <a:t>18</a:t>
            </a:fld>
            <a:endParaRPr lang="nl-NL"/>
          </a:p>
        </p:txBody>
      </p:sp>
    </p:spTree>
    <p:extLst>
      <p:ext uri="{BB962C8B-B14F-4D97-AF65-F5344CB8AC3E}">
        <p14:creationId xmlns:p14="http://schemas.microsoft.com/office/powerpoint/2010/main" val="140823471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Verkennen: </a:t>
            </a:r>
            <a:r>
              <a:rPr lang="nl-NL" dirty="0" err="1"/>
              <a:t>bijv</a:t>
            </a:r>
            <a:r>
              <a:rPr lang="nl-NL" dirty="0"/>
              <a:t>: inzicht geven in welke beslismomenten er zijn geweest in de therapie</a:t>
            </a:r>
          </a:p>
        </p:txBody>
      </p:sp>
      <p:sp>
        <p:nvSpPr>
          <p:cNvPr id="4" name="Tijdelijke aanduiding voor dianummer 3"/>
          <p:cNvSpPr>
            <a:spLocks noGrp="1"/>
          </p:cNvSpPr>
          <p:nvPr>
            <p:ph type="sldNum" sz="quarter" idx="10"/>
          </p:nvPr>
        </p:nvSpPr>
        <p:spPr/>
        <p:txBody>
          <a:bodyPr/>
          <a:lstStyle/>
          <a:p>
            <a:fld id="{CB78F1AB-29EF-4445-A82D-E8624A7043CE}" type="slidenum">
              <a:rPr lang="nl-NL" smtClean="0"/>
              <a:t>19</a:t>
            </a:fld>
            <a:endParaRPr lang="nl-NL"/>
          </a:p>
        </p:txBody>
      </p:sp>
    </p:spTree>
    <p:extLst>
      <p:ext uri="{BB962C8B-B14F-4D97-AF65-F5344CB8AC3E}">
        <p14:creationId xmlns:p14="http://schemas.microsoft.com/office/powerpoint/2010/main" val="358904277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fld id="{CB78F1AB-29EF-4445-A82D-E8624A7043CE}" type="slidenum">
              <a:rPr lang="nl-NL" smtClean="0"/>
              <a:t>20</a:t>
            </a:fld>
            <a:endParaRPr lang="nl-NL"/>
          </a:p>
        </p:txBody>
      </p:sp>
    </p:spTree>
    <p:extLst>
      <p:ext uri="{BB962C8B-B14F-4D97-AF65-F5344CB8AC3E}">
        <p14:creationId xmlns:p14="http://schemas.microsoft.com/office/powerpoint/2010/main" val="300075323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normAutofit fontScale="77500" lnSpcReduction="20000"/>
          </a:bodyPr>
          <a:lstStyle/>
          <a:p>
            <a:pPr marL="0" marR="0" lvl="1" indent="0" algn="l" defTabSz="914400" rtl="0" eaLnBrk="1" fontAlgn="auto" latinLnBrk="0" hangingPunct="1">
              <a:lnSpc>
                <a:spcPct val="100000"/>
              </a:lnSpc>
              <a:spcBef>
                <a:spcPts val="0"/>
              </a:spcBef>
              <a:spcAft>
                <a:spcPts val="0"/>
              </a:spcAft>
              <a:buClrTx/>
              <a:buSzTx/>
              <a:buFontTx/>
              <a:buNone/>
              <a:tabLst/>
              <a:defRPr/>
            </a:pPr>
            <a:r>
              <a:rPr lang="nl-NL" dirty="0"/>
              <a:t>Descriptief: </a:t>
            </a:r>
            <a:r>
              <a:rPr lang="nl-NL" sz="2400" dirty="0"/>
              <a:t>Het zo helder mogelijk (begrijpelijk voor iedereen) </a:t>
            </a:r>
            <a:r>
              <a:rPr lang="nl-NL" sz="2400" b="1" dirty="0"/>
              <a:t>beschrijven</a:t>
            </a:r>
            <a:r>
              <a:rPr lang="nl-NL" sz="2400" dirty="0"/>
              <a:t> van het therapeutisch proces tussen cliënt – kunstzinnig werk- therapeut</a:t>
            </a:r>
          </a:p>
          <a:p>
            <a:r>
              <a:rPr lang="nl-NL" dirty="0"/>
              <a:t>Theoretisch: </a:t>
            </a:r>
            <a:r>
              <a:rPr lang="nl-NL" sz="1200" i="1" dirty="0"/>
              <a:t>Theorievormend case report: </a:t>
            </a:r>
            <a:r>
              <a:rPr lang="nl-NL" sz="1200" dirty="0"/>
              <a:t>het onderbouwen van het </a:t>
            </a:r>
            <a:r>
              <a:rPr lang="nl-NL" sz="1200" b="1" dirty="0"/>
              <a:t>werkingsmechanisme:</a:t>
            </a:r>
            <a:r>
              <a:rPr lang="nl-NL" sz="1200" dirty="0"/>
              <a:t> inzicht geven in HOE de therapie werkt, door het precies beschrijven wat er gebeurt (</a:t>
            </a:r>
            <a:r>
              <a:rPr lang="nl-NL" sz="1200" dirty="0" err="1"/>
              <a:t>bijv</a:t>
            </a:r>
            <a:r>
              <a:rPr lang="nl-NL" sz="1200" dirty="0"/>
              <a:t> keuze voor behandeldoelen, -richting, interventies) en dit onderbouwen met algemeen geaccepteerde theorieën vanuit literatuur</a:t>
            </a:r>
          </a:p>
          <a:p>
            <a:r>
              <a:rPr lang="nl-NL" sz="1200" i="1" dirty="0" err="1"/>
              <a:t>Theorietoetsend</a:t>
            </a:r>
            <a:r>
              <a:rPr lang="nl-NL" sz="1200" i="1" dirty="0"/>
              <a:t> case report:</a:t>
            </a:r>
            <a:r>
              <a:rPr lang="nl-NL" sz="1200" dirty="0"/>
              <a:t> er is al een theorie over het werkingsmechanisme van de interventie. In je case studie vergelijk je de theorie met de bevindingen van jouw casus.</a:t>
            </a:r>
          </a:p>
          <a:p>
            <a:r>
              <a:rPr lang="nl-NL" sz="1200" i="1" dirty="0" err="1"/>
              <a:t>Theorietoepassend</a:t>
            </a:r>
            <a:r>
              <a:rPr lang="nl-NL" sz="1200" i="1" dirty="0"/>
              <a:t> case report: </a:t>
            </a:r>
            <a:r>
              <a:rPr lang="nl-NL" sz="1200" dirty="0"/>
              <a:t>een bestaande theorie in de praktijk toepassen en beschrijven in hoeverre deze casus bijdraagt aan deze bestaande theorie.</a:t>
            </a:r>
            <a:endParaRPr lang="nl-NL" sz="1200" i="1" dirty="0"/>
          </a:p>
          <a:p>
            <a:r>
              <a:rPr lang="nl-NL" dirty="0"/>
              <a:t>Het laten zien van </a:t>
            </a:r>
            <a:r>
              <a:rPr lang="nl-NL" b="1" dirty="0"/>
              <a:t>therapieresultaten</a:t>
            </a:r>
            <a:r>
              <a:rPr lang="nl-NL" dirty="0"/>
              <a:t> </a:t>
            </a:r>
          </a:p>
          <a:p>
            <a:r>
              <a:rPr lang="nl-NL" dirty="0"/>
              <a:t>Vanuit meerdere bronnen (triangulatie):</a:t>
            </a:r>
          </a:p>
          <a:p>
            <a:pPr marL="914400" lvl="2" indent="0">
              <a:buNone/>
            </a:pPr>
            <a:r>
              <a:rPr lang="nl-NL" sz="2400" dirty="0"/>
              <a:t>1. Observatie therapeut: aan het werk en aan de cliënt </a:t>
            </a:r>
          </a:p>
          <a:p>
            <a:pPr marL="914400" lvl="2" indent="0">
              <a:buNone/>
            </a:pPr>
            <a:r>
              <a:rPr lang="nl-NL" sz="2400" dirty="0"/>
              <a:t>2. Mening van de cliënt, </a:t>
            </a:r>
            <a:r>
              <a:rPr lang="nl-NL" sz="2400" dirty="0" err="1"/>
              <a:t>bijv</a:t>
            </a:r>
            <a:r>
              <a:rPr lang="nl-NL" sz="2400" dirty="0"/>
              <a:t>:</a:t>
            </a:r>
          </a:p>
          <a:p>
            <a:pPr lvl="3">
              <a:buFontTx/>
              <a:buChar char="-"/>
            </a:pPr>
            <a:r>
              <a:rPr lang="nl-NL" sz="2200" dirty="0"/>
              <a:t>Open vragenlijst</a:t>
            </a:r>
          </a:p>
          <a:p>
            <a:pPr lvl="3">
              <a:buFontTx/>
              <a:buChar char="-"/>
            </a:pPr>
            <a:r>
              <a:rPr lang="nl-NL" sz="2200" dirty="0"/>
              <a:t>Interview / evaluatiegesprek</a:t>
            </a:r>
          </a:p>
          <a:p>
            <a:pPr lvl="3">
              <a:buFontTx/>
              <a:buChar char="-"/>
            </a:pPr>
            <a:r>
              <a:rPr lang="nl-NL" sz="2200" dirty="0"/>
              <a:t>CQI</a:t>
            </a:r>
          </a:p>
          <a:p>
            <a:pPr marL="914400" lvl="2" indent="0">
              <a:buNone/>
            </a:pPr>
            <a:r>
              <a:rPr lang="nl-NL" sz="2400" dirty="0"/>
              <a:t>3. Indien mogelijk: mening van derden (bijv. verwijzer, medebehandelaar, leerkracht, familie)</a:t>
            </a:r>
          </a:p>
          <a:p>
            <a:pPr marL="914400" lvl="2" indent="0">
              <a:buNone/>
            </a:pPr>
            <a:r>
              <a:rPr lang="nl-NL" sz="2400" dirty="0"/>
              <a:t>4. </a:t>
            </a:r>
            <a:r>
              <a:rPr lang="nl-NL" sz="2400" dirty="0" err="1"/>
              <a:t>Mbv</a:t>
            </a:r>
            <a:r>
              <a:rPr lang="nl-NL" sz="2400" dirty="0"/>
              <a:t> meetinstrumenten, zoals vragenlijsten</a:t>
            </a:r>
          </a:p>
          <a:p>
            <a:endParaRPr lang="nl-NL" dirty="0"/>
          </a:p>
        </p:txBody>
      </p:sp>
      <p:sp>
        <p:nvSpPr>
          <p:cNvPr id="4" name="Tijdelijke aanduiding voor dianummer 3"/>
          <p:cNvSpPr>
            <a:spLocks noGrp="1"/>
          </p:cNvSpPr>
          <p:nvPr>
            <p:ph type="sldNum" sz="quarter" idx="10"/>
          </p:nvPr>
        </p:nvSpPr>
        <p:spPr/>
        <p:txBody>
          <a:bodyPr/>
          <a:lstStyle/>
          <a:p>
            <a:fld id="{CB78F1AB-29EF-4445-A82D-E8624A7043CE}" type="slidenum">
              <a:rPr lang="nl-NL" smtClean="0"/>
              <a:t>21</a:t>
            </a:fld>
            <a:endParaRPr lang="nl-NL"/>
          </a:p>
        </p:txBody>
      </p:sp>
    </p:spTree>
    <p:extLst>
      <p:ext uri="{BB962C8B-B14F-4D97-AF65-F5344CB8AC3E}">
        <p14:creationId xmlns:p14="http://schemas.microsoft.com/office/powerpoint/2010/main" val="86815298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fld id="{CB78F1AB-29EF-4445-A82D-E8624A7043CE}" type="slidenum">
              <a:rPr lang="nl-NL" smtClean="0"/>
              <a:t>22</a:t>
            </a:fld>
            <a:endParaRPr lang="nl-NL"/>
          </a:p>
        </p:txBody>
      </p:sp>
    </p:spTree>
    <p:extLst>
      <p:ext uri="{BB962C8B-B14F-4D97-AF65-F5344CB8AC3E}">
        <p14:creationId xmlns:p14="http://schemas.microsoft.com/office/powerpoint/2010/main" val="132739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10"/>
          </p:nvPr>
        </p:nvSpPr>
        <p:spPr/>
        <p:txBody>
          <a:bodyPr/>
          <a:lstStyle/>
          <a:p>
            <a:fld id="{CB78F1AB-29EF-4445-A82D-E8624A7043CE}" type="slidenum">
              <a:rPr lang="nl-NL" smtClean="0"/>
              <a:t>23</a:t>
            </a:fld>
            <a:endParaRPr lang="nl-NL"/>
          </a:p>
        </p:txBody>
      </p:sp>
    </p:spTree>
    <p:extLst>
      <p:ext uri="{BB962C8B-B14F-4D97-AF65-F5344CB8AC3E}">
        <p14:creationId xmlns:p14="http://schemas.microsoft.com/office/powerpoint/2010/main" val="145265373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NL" dirty="0"/>
              <a:t>Om bij het begin te beginnen: waarom doen we eigenlijk onderzoek naar onze therapie?</a:t>
            </a:r>
          </a:p>
          <a:p>
            <a:endParaRPr lang="nl-NL" dirty="0"/>
          </a:p>
          <a:p>
            <a:r>
              <a:rPr lang="nl-NL" dirty="0"/>
              <a:t>Het is goed</a:t>
            </a:r>
            <a:r>
              <a:rPr lang="nl-NL" baseline="0" dirty="0"/>
              <a:t> om je te realiseren dat onderzoek vrijwel altijd met een vraag begint. Onderzoek hoeft helemaal niet saai of droog te zijn. Zolang je maar uit gaat van je eigen nieuwsgierigheid!</a:t>
            </a:r>
          </a:p>
          <a:p>
            <a:r>
              <a:rPr lang="nl-NL" baseline="0" dirty="0"/>
              <a:t>Onderzoek komt ook voort uit vragen van buitenaf. Anderen vragen om informatie over de therapie. Het is nodig om daar aan te werken, maar het is het ook waard. Uiteindelijk willen we toch goede zorg leveren aan onze cliënten, dus dan willen we weten wat KT wel en niet kan. We willen garanderen dat onze zorg werkt, van goede kwaliteit is en veilig is. Om dat aan te tonen, is er onderzoek nodig.</a:t>
            </a:r>
          </a:p>
          <a:p>
            <a:endParaRPr lang="nl-NL" baseline="0" dirty="0"/>
          </a:p>
        </p:txBody>
      </p:sp>
      <p:sp>
        <p:nvSpPr>
          <p:cNvPr id="4" name="Tijdelijke aanduiding voor dianummer 3"/>
          <p:cNvSpPr>
            <a:spLocks noGrp="1"/>
          </p:cNvSpPr>
          <p:nvPr>
            <p:ph type="sldNum" sz="quarter" idx="10"/>
          </p:nvPr>
        </p:nvSpPr>
        <p:spPr/>
        <p:txBody>
          <a:bodyPr/>
          <a:lstStyle/>
          <a:p>
            <a:fld id="{CB78F1AB-29EF-4445-A82D-E8624A7043CE}" type="slidenum">
              <a:rPr lang="nl-NL" smtClean="0"/>
              <a:t>2</a:t>
            </a:fld>
            <a:endParaRPr lang="nl-NL"/>
          </a:p>
        </p:txBody>
      </p:sp>
    </p:spTree>
    <p:extLst>
      <p:ext uri="{BB962C8B-B14F-4D97-AF65-F5344CB8AC3E}">
        <p14:creationId xmlns:p14="http://schemas.microsoft.com/office/powerpoint/2010/main" val="40051440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10"/>
          </p:nvPr>
        </p:nvSpPr>
        <p:spPr/>
        <p:txBody>
          <a:bodyPr/>
          <a:lstStyle/>
          <a:p>
            <a:fld id="{CB78F1AB-29EF-4445-A82D-E8624A7043CE}" type="slidenum">
              <a:rPr lang="nl-NL" smtClean="0"/>
              <a:t>24</a:t>
            </a:fld>
            <a:endParaRPr lang="nl-NL"/>
          </a:p>
        </p:txBody>
      </p:sp>
    </p:spTree>
    <p:extLst>
      <p:ext uri="{BB962C8B-B14F-4D97-AF65-F5344CB8AC3E}">
        <p14:creationId xmlns:p14="http://schemas.microsoft.com/office/powerpoint/2010/main" val="162283431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10"/>
          </p:nvPr>
        </p:nvSpPr>
        <p:spPr/>
        <p:txBody>
          <a:bodyPr/>
          <a:lstStyle/>
          <a:p>
            <a:fld id="{CB78F1AB-29EF-4445-A82D-E8624A7043CE}" type="slidenum">
              <a:rPr lang="nl-NL" smtClean="0"/>
              <a:t>26</a:t>
            </a:fld>
            <a:endParaRPr lang="nl-NL"/>
          </a:p>
        </p:txBody>
      </p:sp>
    </p:spTree>
    <p:extLst>
      <p:ext uri="{BB962C8B-B14F-4D97-AF65-F5344CB8AC3E}">
        <p14:creationId xmlns:p14="http://schemas.microsoft.com/office/powerpoint/2010/main" val="221469826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10"/>
          </p:nvPr>
        </p:nvSpPr>
        <p:spPr/>
        <p:txBody>
          <a:bodyPr/>
          <a:lstStyle/>
          <a:p>
            <a:fld id="{CB78F1AB-29EF-4445-A82D-E8624A7043CE}" type="slidenum">
              <a:rPr lang="nl-NL" smtClean="0"/>
              <a:t>27</a:t>
            </a:fld>
            <a:endParaRPr lang="nl-NL"/>
          </a:p>
        </p:txBody>
      </p:sp>
    </p:spTree>
    <p:extLst>
      <p:ext uri="{BB962C8B-B14F-4D97-AF65-F5344CB8AC3E}">
        <p14:creationId xmlns:p14="http://schemas.microsoft.com/office/powerpoint/2010/main" val="301148743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10"/>
          </p:nvPr>
        </p:nvSpPr>
        <p:spPr/>
        <p:txBody>
          <a:bodyPr/>
          <a:lstStyle/>
          <a:p>
            <a:fld id="{CB78F1AB-29EF-4445-A82D-E8624A7043CE}" type="slidenum">
              <a:rPr lang="nl-NL" smtClean="0"/>
              <a:t>28</a:t>
            </a:fld>
            <a:endParaRPr lang="nl-NL"/>
          </a:p>
        </p:txBody>
      </p:sp>
    </p:spTree>
    <p:extLst>
      <p:ext uri="{BB962C8B-B14F-4D97-AF65-F5344CB8AC3E}">
        <p14:creationId xmlns:p14="http://schemas.microsoft.com/office/powerpoint/2010/main" val="206960766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Ik zal die even laten zien:</a:t>
            </a:r>
          </a:p>
          <a:p>
            <a:r>
              <a:rPr lang="nl-NL" dirty="0"/>
              <a:t>Je laat de </a:t>
            </a:r>
            <a:r>
              <a:rPr lang="nl-NL" dirty="0" err="1"/>
              <a:t>client</a:t>
            </a:r>
            <a:r>
              <a:rPr lang="nl-NL" dirty="0"/>
              <a:t> dit zelf invullen,</a:t>
            </a:r>
            <a:r>
              <a:rPr lang="nl-NL" baseline="0" dirty="0"/>
              <a:t> als die dat kan. Hij benoemt dus zijn </a:t>
            </a:r>
            <a:r>
              <a:rPr lang="nl-NL" dirty="0"/>
              <a:t>hoofdklacht benoemen en geeft een cijfer voor de mate van last (0 = geen last, 10 = ergste last denkbaar). Dit meerdere keren doen (elke sessie, of start-midden-eind) om resultaten te volgen</a:t>
            </a:r>
          </a:p>
          <a:p>
            <a:endParaRPr lang="nl-NL" dirty="0"/>
          </a:p>
          <a:p>
            <a:r>
              <a:rPr lang="nl-NL" dirty="0"/>
              <a:t>Je</a:t>
            </a:r>
            <a:r>
              <a:rPr lang="nl-NL" baseline="0" dirty="0"/>
              <a:t> kunt nog een eventuele 2</a:t>
            </a:r>
            <a:r>
              <a:rPr lang="nl-NL" baseline="30000" dirty="0"/>
              <a:t>e</a:t>
            </a:r>
            <a:r>
              <a:rPr lang="nl-NL" baseline="0" dirty="0"/>
              <a:t> of 3</a:t>
            </a:r>
            <a:r>
              <a:rPr lang="nl-NL" baseline="30000" dirty="0"/>
              <a:t>e</a:t>
            </a:r>
            <a:r>
              <a:rPr lang="nl-NL" baseline="0" dirty="0"/>
              <a:t> klacht laten invullen.</a:t>
            </a:r>
          </a:p>
          <a:p>
            <a:r>
              <a:rPr lang="nl-NL" baseline="0" dirty="0"/>
              <a:t>En je kunt ook nog een score voor de algehele gezondheid laten geven (0-10).</a:t>
            </a:r>
          </a:p>
          <a:p>
            <a:endParaRPr lang="nl-NL" baseline="0" dirty="0"/>
          </a:p>
          <a:p>
            <a:r>
              <a:rPr lang="nl-NL" baseline="0" dirty="0"/>
              <a:t>De volgende keer moeten dan natuurlijk weer dezelfde klachten ingevuld worden, en de </a:t>
            </a:r>
            <a:r>
              <a:rPr lang="nl-NL" baseline="0" dirty="0" err="1"/>
              <a:t>client</a:t>
            </a:r>
            <a:r>
              <a:rPr lang="nl-NL" baseline="0" dirty="0"/>
              <a:t> geeft er dan weer een score aan.</a:t>
            </a:r>
            <a:endParaRPr lang="nl-NL" dirty="0"/>
          </a:p>
        </p:txBody>
      </p:sp>
      <p:sp>
        <p:nvSpPr>
          <p:cNvPr id="4" name="Tijdelijke aanduiding voor dianummer 3"/>
          <p:cNvSpPr>
            <a:spLocks noGrp="1"/>
          </p:cNvSpPr>
          <p:nvPr>
            <p:ph type="sldNum" sz="quarter" idx="10"/>
          </p:nvPr>
        </p:nvSpPr>
        <p:spPr/>
        <p:txBody>
          <a:bodyPr/>
          <a:lstStyle/>
          <a:p>
            <a:fld id="{CB78F1AB-29EF-4445-A82D-E8624A7043CE}" type="slidenum">
              <a:rPr lang="nl-NL" smtClean="0"/>
              <a:t>29</a:t>
            </a:fld>
            <a:endParaRPr lang="nl-NL"/>
          </a:p>
        </p:txBody>
      </p:sp>
    </p:spTree>
    <p:extLst>
      <p:ext uri="{BB962C8B-B14F-4D97-AF65-F5344CB8AC3E}">
        <p14:creationId xmlns:p14="http://schemas.microsoft.com/office/powerpoint/2010/main" val="319922869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Aan het einde van de therapie kun je daar dan een grafiekje</a:t>
            </a:r>
            <a:r>
              <a:rPr lang="nl-NL" baseline="0" dirty="0"/>
              <a:t> van maken.</a:t>
            </a:r>
          </a:p>
          <a:p>
            <a:r>
              <a:rPr lang="nl-NL" baseline="0" dirty="0"/>
              <a:t>Dit is een voorbeeld.</a:t>
            </a:r>
            <a:endParaRPr lang="nl-NL" dirty="0"/>
          </a:p>
        </p:txBody>
      </p:sp>
      <p:sp>
        <p:nvSpPr>
          <p:cNvPr id="4" name="Tijdelijke aanduiding voor dianummer 3"/>
          <p:cNvSpPr>
            <a:spLocks noGrp="1"/>
          </p:cNvSpPr>
          <p:nvPr>
            <p:ph type="sldNum" sz="quarter" idx="10"/>
          </p:nvPr>
        </p:nvSpPr>
        <p:spPr/>
        <p:txBody>
          <a:bodyPr/>
          <a:lstStyle/>
          <a:p>
            <a:fld id="{CB78F1AB-29EF-4445-A82D-E8624A7043CE}" type="slidenum">
              <a:rPr lang="nl-NL" smtClean="0"/>
              <a:t>30</a:t>
            </a:fld>
            <a:endParaRPr lang="nl-NL"/>
          </a:p>
        </p:txBody>
      </p:sp>
    </p:spTree>
    <p:extLst>
      <p:ext uri="{BB962C8B-B14F-4D97-AF65-F5344CB8AC3E}">
        <p14:creationId xmlns:p14="http://schemas.microsoft.com/office/powerpoint/2010/main" val="135569480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10"/>
          </p:nvPr>
        </p:nvSpPr>
        <p:spPr/>
        <p:txBody>
          <a:bodyPr/>
          <a:lstStyle/>
          <a:p>
            <a:fld id="{CB78F1AB-29EF-4445-A82D-E8624A7043CE}" type="slidenum">
              <a:rPr lang="nl-NL" smtClean="0"/>
              <a:t>31</a:t>
            </a:fld>
            <a:endParaRPr lang="nl-NL"/>
          </a:p>
        </p:txBody>
      </p:sp>
    </p:spTree>
    <p:extLst>
      <p:ext uri="{BB962C8B-B14F-4D97-AF65-F5344CB8AC3E}">
        <p14:creationId xmlns:p14="http://schemas.microsoft.com/office/powerpoint/2010/main" val="307051256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fld id="{CB78F1AB-29EF-4445-A82D-E8624A7043CE}" type="slidenum">
              <a:rPr lang="nl-NL" smtClean="0"/>
              <a:t>32</a:t>
            </a:fld>
            <a:endParaRPr lang="nl-NL"/>
          </a:p>
        </p:txBody>
      </p:sp>
    </p:spTree>
    <p:extLst>
      <p:ext uri="{BB962C8B-B14F-4D97-AF65-F5344CB8AC3E}">
        <p14:creationId xmlns:p14="http://schemas.microsoft.com/office/powerpoint/2010/main" val="267557238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normAutofit/>
          </a:bodyPr>
          <a:lstStyle/>
          <a:p>
            <a:pPr marL="0" indent="0">
              <a:buNone/>
            </a:pPr>
            <a:r>
              <a:rPr lang="nl-NL" sz="1200" kern="1200" baseline="0" dirty="0">
                <a:solidFill>
                  <a:schemeClr val="tx1"/>
                </a:solidFill>
                <a:effectLst/>
                <a:latin typeface="+mn-lt"/>
                <a:ea typeface="+mn-ea"/>
                <a:cs typeface="+mn-cs"/>
              </a:rPr>
              <a:t>.</a:t>
            </a:r>
            <a:endParaRPr lang="nl-NL" sz="1200" kern="1200" dirty="0">
              <a:solidFill>
                <a:schemeClr val="tx1"/>
              </a:solidFill>
              <a:effectLst/>
              <a:latin typeface="+mn-lt"/>
              <a:ea typeface="+mn-ea"/>
              <a:cs typeface="+mn-cs"/>
            </a:endParaRPr>
          </a:p>
        </p:txBody>
      </p:sp>
      <p:sp>
        <p:nvSpPr>
          <p:cNvPr id="4" name="Tijdelijke aanduiding voor dianummer 3"/>
          <p:cNvSpPr>
            <a:spLocks noGrp="1"/>
          </p:cNvSpPr>
          <p:nvPr>
            <p:ph type="sldNum" sz="quarter" idx="10"/>
          </p:nvPr>
        </p:nvSpPr>
        <p:spPr/>
        <p:txBody>
          <a:bodyPr/>
          <a:lstStyle/>
          <a:p>
            <a:fld id="{CB78F1AB-29EF-4445-A82D-E8624A7043CE}" type="slidenum">
              <a:rPr lang="nl-NL" smtClean="0"/>
              <a:t>3</a:t>
            </a:fld>
            <a:endParaRPr lang="nl-NL"/>
          </a:p>
        </p:txBody>
      </p:sp>
    </p:spTree>
    <p:extLst>
      <p:ext uri="{BB962C8B-B14F-4D97-AF65-F5344CB8AC3E}">
        <p14:creationId xmlns:p14="http://schemas.microsoft.com/office/powerpoint/2010/main" val="56330677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Het gaat dus grofweg om 2 dingen,</a:t>
            </a:r>
            <a:r>
              <a:rPr lang="nl-NL" baseline="0" dirty="0"/>
              <a:t> die je moet laten zien om tot een ‘geaccepteerde’ therapievorm te komen, ofwel in de richtlijnen een plek van betekenis te krijgen.</a:t>
            </a:r>
          </a:p>
          <a:p>
            <a:r>
              <a:rPr lang="nl-NL" baseline="0" dirty="0"/>
              <a:t>Effecten =&gt; dus aantonen dat de therapie de gewenste verandering bij cliënten teweeg brengt</a:t>
            </a:r>
          </a:p>
          <a:p>
            <a:r>
              <a:rPr lang="nl-NL" baseline="0" dirty="0"/>
              <a:t>Werkingsmechanisme =&gt; een verklaring voor deze opgetreden effecten, die ook nog eens </a:t>
            </a:r>
            <a:r>
              <a:rPr lang="nl-NL" baseline="0" dirty="0" err="1"/>
              <a:t>begrijpbaar</a:t>
            </a:r>
            <a:r>
              <a:rPr lang="nl-NL" baseline="0" dirty="0"/>
              <a:t> is / verenigbaar is met algemeen geaccepteerde theorieën.</a:t>
            </a:r>
          </a:p>
          <a:p>
            <a:r>
              <a:rPr lang="nl-NL" baseline="0" dirty="0"/>
              <a:t>De </a:t>
            </a:r>
            <a:r>
              <a:rPr lang="nl-NL" baseline="0" dirty="0" err="1"/>
              <a:t>homeopatie</a:t>
            </a:r>
            <a:r>
              <a:rPr lang="nl-NL" baseline="0" dirty="0"/>
              <a:t> loopt erg hier tegen aan. Er zijn onderzoeken die duidelijk effecten laten zien, maar nog steeds wordt de homeopathie in het kwakzalvershoekje gezet.</a:t>
            </a:r>
          </a:p>
          <a:p>
            <a:r>
              <a:rPr lang="nl-NL" baseline="0" dirty="0"/>
              <a:t>Dat komt omdat ‘men’ geen werkzame stoffen kan aantonen in de sterk verdunde middelen, en dus KAN het niet werken, is nogal de algemeen geldende tendens.</a:t>
            </a:r>
            <a:endParaRPr lang="nl-NL" dirty="0"/>
          </a:p>
        </p:txBody>
      </p:sp>
      <p:sp>
        <p:nvSpPr>
          <p:cNvPr id="4" name="Tijdelijke aanduiding voor dianummer 3"/>
          <p:cNvSpPr>
            <a:spLocks noGrp="1"/>
          </p:cNvSpPr>
          <p:nvPr>
            <p:ph type="sldNum" sz="quarter" idx="10"/>
          </p:nvPr>
        </p:nvSpPr>
        <p:spPr/>
        <p:txBody>
          <a:bodyPr/>
          <a:lstStyle/>
          <a:p>
            <a:fld id="{CB78F1AB-29EF-4445-A82D-E8624A7043CE}" type="slidenum">
              <a:rPr lang="nl-NL" smtClean="0"/>
              <a:t>4</a:t>
            </a:fld>
            <a:endParaRPr lang="nl-NL"/>
          </a:p>
        </p:txBody>
      </p:sp>
    </p:spTree>
    <p:extLst>
      <p:ext uri="{BB962C8B-B14F-4D97-AF65-F5344CB8AC3E}">
        <p14:creationId xmlns:p14="http://schemas.microsoft.com/office/powerpoint/2010/main" val="235565705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Er zijn veel verschillende</a:t>
            </a:r>
            <a:r>
              <a:rPr lang="nl-NL" baseline="0" dirty="0"/>
              <a:t> soorten onderzoek mogelijk. Daar zijn niveaus in te onderscheiden.</a:t>
            </a:r>
          </a:p>
          <a:p>
            <a:r>
              <a:rPr lang="nl-NL" baseline="0" dirty="0"/>
              <a:t>….</a:t>
            </a:r>
          </a:p>
          <a:p>
            <a:endParaRPr lang="nl-NL" baseline="0" dirty="0"/>
          </a:p>
          <a:p>
            <a:r>
              <a:rPr lang="nl-NL" baseline="0" dirty="0"/>
              <a:t>Het lectoraat Antroposofische Gezondheidszorg werkt op alle niveaus. Voor KT ziet dat er momenteel zo uit:</a:t>
            </a:r>
            <a:endParaRPr lang="nl-NL" dirty="0"/>
          </a:p>
        </p:txBody>
      </p:sp>
      <p:sp>
        <p:nvSpPr>
          <p:cNvPr id="4" name="Tijdelijke aanduiding voor dianummer 3"/>
          <p:cNvSpPr>
            <a:spLocks noGrp="1"/>
          </p:cNvSpPr>
          <p:nvPr>
            <p:ph type="sldNum" sz="quarter" idx="10"/>
          </p:nvPr>
        </p:nvSpPr>
        <p:spPr/>
        <p:txBody>
          <a:bodyPr/>
          <a:lstStyle/>
          <a:p>
            <a:fld id="{CB78F1AB-29EF-4445-A82D-E8624A7043CE}" type="slidenum">
              <a:rPr lang="nl-NL" smtClean="0"/>
              <a:t>5</a:t>
            </a:fld>
            <a:endParaRPr lang="nl-NL"/>
          </a:p>
        </p:txBody>
      </p:sp>
    </p:spTree>
    <p:extLst>
      <p:ext uri="{BB962C8B-B14F-4D97-AF65-F5344CB8AC3E}">
        <p14:creationId xmlns:p14="http://schemas.microsoft.com/office/powerpoint/2010/main" val="374345468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10"/>
          </p:nvPr>
        </p:nvSpPr>
        <p:spPr/>
        <p:txBody>
          <a:bodyPr/>
          <a:lstStyle/>
          <a:p>
            <a:fld id="{CB78F1AB-29EF-4445-A82D-E8624A7043CE}" type="slidenum">
              <a:rPr lang="nl-NL" smtClean="0"/>
              <a:t>6</a:t>
            </a:fld>
            <a:endParaRPr lang="nl-NL"/>
          </a:p>
        </p:txBody>
      </p:sp>
    </p:spTree>
    <p:extLst>
      <p:ext uri="{BB962C8B-B14F-4D97-AF65-F5344CB8AC3E}">
        <p14:creationId xmlns:p14="http://schemas.microsoft.com/office/powerpoint/2010/main" val="163127449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Dit even als achtergrond.</a:t>
            </a:r>
          </a:p>
          <a:p>
            <a:r>
              <a:rPr lang="nl-NL" dirty="0"/>
              <a:t>Ik</a:t>
            </a:r>
            <a:r>
              <a:rPr lang="nl-NL" baseline="0" dirty="0"/>
              <a:t> wil nu vooral focussen op de case </a:t>
            </a:r>
            <a:r>
              <a:rPr lang="nl-NL" baseline="0" dirty="0" err="1"/>
              <a:t>reports</a:t>
            </a:r>
            <a:r>
              <a:rPr lang="nl-NL" baseline="0" dirty="0"/>
              <a:t>. Waarom? Dat zal ik nu uitleggen.</a:t>
            </a:r>
            <a:endParaRPr lang="nl-NL" dirty="0"/>
          </a:p>
        </p:txBody>
      </p:sp>
      <p:sp>
        <p:nvSpPr>
          <p:cNvPr id="4" name="Tijdelijke aanduiding voor dianummer 3"/>
          <p:cNvSpPr>
            <a:spLocks noGrp="1"/>
          </p:cNvSpPr>
          <p:nvPr>
            <p:ph type="sldNum" sz="quarter" idx="10"/>
          </p:nvPr>
        </p:nvSpPr>
        <p:spPr/>
        <p:txBody>
          <a:bodyPr/>
          <a:lstStyle/>
          <a:p>
            <a:fld id="{CB78F1AB-29EF-4445-A82D-E8624A7043CE}" type="slidenum">
              <a:rPr lang="nl-NL" smtClean="0"/>
              <a:t>7</a:t>
            </a:fld>
            <a:endParaRPr lang="nl-NL"/>
          </a:p>
        </p:txBody>
      </p:sp>
    </p:spTree>
    <p:extLst>
      <p:ext uri="{BB962C8B-B14F-4D97-AF65-F5344CB8AC3E}">
        <p14:creationId xmlns:p14="http://schemas.microsoft.com/office/powerpoint/2010/main" val="178226520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normAutofit fontScale="77500" lnSpcReduction="20000"/>
          </a:bodyPr>
          <a:lstStyle/>
          <a:p>
            <a:pPr lvl="0"/>
            <a:endParaRPr lang="nl-NL" dirty="0"/>
          </a:p>
          <a:p>
            <a:pPr lvl="0"/>
            <a:r>
              <a:rPr lang="nl-NL" dirty="0"/>
              <a:t>KT is een zogenaamde</a:t>
            </a:r>
            <a:r>
              <a:rPr lang="nl-NL" baseline="0" dirty="0"/>
              <a:t> ‘complexe interventie’. Het is lastiger om dit te onderzoeken, dan bijvoorbeeld een medicijn. Patiënt is ziek, je stopt een pilletje erin, patiënt is beter. Effect aangetoond.</a:t>
            </a:r>
          </a:p>
          <a:p>
            <a:pPr lvl="0"/>
            <a:r>
              <a:rPr lang="nl-NL" baseline="0" dirty="0"/>
              <a:t>KT is veel complexer. Je hebt te maken met de interactie tussen cliënt en het medium, maar ook de therapeut maakt deel uit van de interventie. De therapie ontstaat tussen de driehoek </a:t>
            </a:r>
            <a:r>
              <a:rPr lang="nl-NL" baseline="0" dirty="0" err="1"/>
              <a:t>client</a:t>
            </a:r>
            <a:r>
              <a:rPr lang="nl-NL" baseline="0" dirty="0"/>
              <a:t>-kunstzinnig werk-therapeut.</a:t>
            </a:r>
          </a:p>
          <a:p>
            <a:pPr lvl="0"/>
            <a:endParaRPr lang="nl-NL" baseline="0" dirty="0"/>
          </a:p>
          <a:p>
            <a:pPr lvl="0"/>
            <a:r>
              <a:rPr lang="nl-NL" baseline="0" dirty="0"/>
              <a:t>Dan is er ook nog een andere moeilijkheid: onze beroepsgroep is nog niet zo ‘onderzoeks-</a:t>
            </a:r>
            <a:r>
              <a:rPr lang="nl-NL" baseline="0" dirty="0" err="1"/>
              <a:t>minded</a:t>
            </a:r>
            <a:r>
              <a:rPr lang="nl-NL" baseline="0" dirty="0"/>
              <a:t>’. We zijn als therapeut zeer gericht op onze </a:t>
            </a:r>
            <a:r>
              <a:rPr lang="nl-NL" baseline="0" dirty="0" err="1"/>
              <a:t>client</a:t>
            </a:r>
            <a:r>
              <a:rPr lang="nl-NL" baseline="0" dirty="0"/>
              <a:t>, op de therapeutische ‘sfeer’. Dat heeft iets ‘warms’, </a:t>
            </a:r>
            <a:r>
              <a:rPr lang="nl-NL" baseline="0" dirty="0" err="1"/>
              <a:t>omhullends</a:t>
            </a:r>
            <a:r>
              <a:rPr lang="nl-NL" baseline="0" dirty="0"/>
              <a:t>. Onderzoek wordt toch gauw als koud, hard, star ervaren. Dat is een van de redenen waarom er in de praktijk nog niet zoveel goed onderzoek wordt gedaan. De wil is er echter wel steeds meer, en ook de noodzaak wordt nu echt ingezien.</a:t>
            </a:r>
            <a:endParaRPr lang="nl-NL" sz="1200" kern="1200" dirty="0">
              <a:solidFill>
                <a:schemeClr val="tx1"/>
              </a:solidFill>
              <a:effectLst/>
              <a:latin typeface="+mn-lt"/>
              <a:ea typeface="+mn-ea"/>
              <a:cs typeface="+mn-cs"/>
            </a:endParaRPr>
          </a:p>
          <a:p>
            <a:endParaRPr lang="nl-NL" sz="1200" kern="1200" dirty="0">
              <a:solidFill>
                <a:schemeClr val="tx1"/>
              </a:solidFill>
              <a:effectLst/>
              <a:latin typeface="+mn-lt"/>
              <a:ea typeface="+mn-ea"/>
              <a:cs typeface="+mn-cs"/>
            </a:endParaRPr>
          </a:p>
          <a:p>
            <a:r>
              <a:rPr lang="nl-NL" sz="1200" kern="1200" dirty="0">
                <a:solidFill>
                  <a:schemeClr val="tx1"/>
                </a:solidFill>
                <a:effectLst/>
                <a:latin typeface="+mn-lt"/>
                <a:ea typeface="+mn-ea"/>
                <a:cs typeface="+mn-cs"/>
              </a:rPr>
              <a:t>Zoals</a:t>
            </a:r>
            <a:r>
              <a:rPr lang="nl-NL" sz="1200" kern="1200" baseline="0" dirty="0">
                <a:solidFill>
                  <a:schemeClr val="tx1"/>
                </a:solidFill>
                <a:effectLst/>
                <a:latin typeface="+mn-lt"/>
                <a:ea typeface="+mn-ea"/>
                <a:cs typeface="+mn-cs"/>
              </a:rPr>
              <a:t> je als therapeut vaak probeert aan te sluiten bij waar de </a:t>
            </a:r>
            <a:r>
              <a:rPr lang="nl-NL" sz="1200" kern="1200" baseline="0" dirty="0" err="1">
                <a:solidFill>
                  <a:schemeClr val="tx1"/>
                </a:solidFill>
                <a:effectLst/>
                <a:latin typeface="+mn-lt"/>
                <a:ea typeface="+mn-ea"/>
                <a:cs typeface="+mn-cs"/>
              </a:rPr>
              <a:t>client</a:t>
            </a:r>
            <a:r>
              <a:rPr lang="nl-NL" sz="1200" kern="1200" baseline="0" dirty="0">
                <a:solidFill>
                  <a:schemeClr val="tx1"/>
                </a:solidFill>
                <a:effectLst/>
                <a:latin typeface="+mn-lt"/>
                <a:ea typeface="+mn-ea"/>
                <a:cs typeface="+mn-cs"/>
              </a:rPr>
              <a:t> nu is, zo proberen we met onderzoek naar KT ook aan te sluiten bij waar de beroepsgroep is. En dat is dus letterlijk: beginnen met onderzoek naar praktijkervaringen.</a:t>
            </a:r>
            <a:endParaRPr lang="nl-NL" sz="1200" kern="1200" dirty="0">
              <a:solidFill>
                <a:schemeClr val="tx1"/>
              </a:solidFill>
              <a:effectLst/>
              <a:latin typeface="+mn-lt"/>
              <a:ea typeface="+mn-ea"/>
              <a:cs typeface="+mn-cs"/>
            </a:endParaRPr>
          </a:p>
          <a:p>
            <a:endParaRPr lang="nl-NL" sz="1200" kern="1200" dirty="0">
              <a:solidFill>
                <a:schemeClr val="tx1"/>
              </a:solidFill>
              <a:effectLst/>
              <a:latin typeface="+mn-lt"/>
              <a:ea typeface="+mn-ea"/>
              <a:cs typeface="+mn-cs"/>
            </a:endParaRPr>
          </a:p>
          <a:p>
            <a:endParaRPr lang="nl-NL" sz="1200" kern="1200" dirty="0">
              <a:solidFill>
                <a:schemeClr val="tx1"/>
              </a:solidFill>
              <a:effectLst/>
              <a:latin typeface="+mn-lt"/>
              <a:ea typeface="+mn-ea"/>
              <a:cs typeface="+mn-cs"/>
            </a:endParaRPr>
          </a:p>
          <a:p>
            <a:r>
              <a:rPr lang="nl-NL" sz="1200" kern="1200" dirty="0">
                <a:solidFill>
                  <a:schemeClr val="tx1"/>
                </a:solidFill>
                <a:effectLst/>
                <a:latin typeface="+mn-lt"/>
                <a:ea typeface="+mn-ea"/>
                <a:cs typeface="+mn-cs"/>
              </a:rPr>
              <a:t>------------------</a:t>
            </a:r>
          </a:p>
          <a:p>
            <a:endParaRPr lang="nl-NL" sz="1200" kern="1200" dirty="0">
              <a:solidFill>
                <a:schemeClr val="tx1"/>
              </a:solidFill>
              <a:effectLst/>
              <a:latin typeface="+mn-lt"/>
              <a:ea typeface="+mn-ea"/>
              <a:cs typeface="+mn-cs"/>
            </a:endParaRPr>
          </a:p>
          <a:p>
            <a:r>
              <a:rPr lang="nl-NL" sz="1200" kern="1200" dirty="0">
                <a:solidFill>
                  <a:schemeClr val="tx1"/>
                </a:solidFill>
                <a:effectLst/>
                <a:latin typeface="+mn-lt"/>
                <a:ea typeface="+mn-ea"/>
                <a:cs typeface="+mn-cs"/>
              </a:rPr>
              <a:t>Kunstzinnige therapie (KT) is een complexe interventie, waarin de interactie tussen en cliënt en kunstzinnig werk en cliënt en therapeut centraal staat. Veel (complexe) interventies die in de praktijk worden gebruikt zijn niet aan te duiden als 'bewezen effectief'. Dat betekent echter niet dat de kwaliteit van die interventies slecht is; het bewijs voor de effectiviteit is alleen nog niet geleverd. Dit geldt ook voor de kunstzinnige therapie.</a:t>
            </a:r>
          </a:p>
          <a:p>
            <a:r>
              <a:rPr lang="nl-NL" sz="1200" kern="1200" dirty="0">
                <a:solidFill>
                  <a:schemeClr val="tx1"/>
                </a:solidFill>
                <a:effectLst/>
                <a:latin typeface="+mn-lt"/>
                <a:ea typeface="+mn-ea"/>
                <a:cs typeface="+mn-cs"/>
              </a:rPr>
              <a:t>De opkomst van </a:t>
            </a:r>
            <a:r>
              <a:rPr lang="nl-NL" sz="1200" kern="1200" dirty="0" err="1">
                <a:solidFill>
                  <a:schemeClr val="tx1"/>
                </a:solidFill>
                <a:effectLst/>
                <a:latin typeface="+mn-lt"/>
                <a:ea typeface="+mn-ea"/>
                <a:cs typeface="+mn-cs"/>
              </a:rPr>
              <a:t>evidence-based</a:t>
            </a:r>
            <a:r>
              <a:rPr lang="nl-NL" sz="1200" kern="1200" dirty="0">
                <a:solidFill>
                  <a:schemeClr val="tx1"/>
                </a:solidFill>
                <a:effectLst/>
                <a:latin typeface="+mn-lt"/>
                <a:ea typeface="+mn-ea"/>
                <a:cs typeface="+mn-cs"/>
              </a:rPr>
              <a:t> </a:t>
            </a:r>
            <a:r>
              <a:rPr lang="nl-NL" sz="1200" kern="1200" dirty="0" err="1">
                <a:solidFill>
                  <a:schemeClr val="tx1"/>
                </a:solidFill>
                <a:effectLst/>
                <a:latin typeface="+mn-lt"/>
                <a:ea typeface="+mn-ea"/>
                <a:cs typeface="+mn-cs"/>
              </a:rPr>
              <a:t>practice</a:t>
            </a:r>
            <a:r>
              <a:rPr lang="nl-NL" sz="1200" kern="1200" dirty="0">
                <a:solidFill>
                  <a:schemeClr val="tx1"/>
                </a:solidFill>
                <a:effectLst/>
                <a:latin typeface="+mn-lt"/>
                <a:ea typeface="+mn-ea"/>
                <a:cs typeface="+mn-cs"/>
              </a:rPr>
              <a:t> (EBP) is erop gericht om te bevorderen dat zorgprofessionals rationele beslissingen nemen, gebaseerd op drie pijlers: </a:t>
            </a:r>
          </a:p>
          <a:p>
            <a:r>
              <a:rPr lang="nl-NL" sz="1200" kern="1200" dirty="0">
                <a:solidFill>
                  <a:schemeClr val="tx1"/>
                </a:solidFill>
                <a:effectLst/>
                <a:latin typeface="+mn-lt"/>
                <a:ea typeface="+mn-ea"/>
                <a:cs typeface="+mn-cs"/>
              </a:rPr>
              <a:t>1) de klinische staat en omstandigheden van de patiënt, </a:t>
            </a:r>
          </a:p>
          <a:p>
            <a:r>
              <a:rPr lang="nl-NL" sz="1200" kern="1200" dirty="0">
                <a:solidFill>
                  <a:schemeClr val="tx1"/>
                </a:solidFill>
                <a:effectLst/>
                <a:latin typeface="+mn-lt"/>
                <a:ea typeface="+mn-ea"/>
                <a:cs typeface="+mn-cs"/>
              </a:rPr>
              <a:t>2) de voorkeuren van de patiënt en zijn gedrag in relatie tot het gezondheidsprobleem, en </a:t>
            </a:r>
          </a:p>
          <a:p>
            <a:r>
              <a:rPr lang="nl-NL" sz="1200" kern="1200" dirty="0">
                <a:solidFill>
                  <a:schemeClr val="tx1"/>
                </a:solidFill>
                <a:effectLst/>
                <a:latin typeface="+mn-lt"/>
                <a:ea typeface="+mn-ea"/>
                <a:cs typeface="+mn-cs"/>
              </a:rPr>
              <a:t>3) de best beschikbare externe </a:t>
            </a:r>
            <a:r>
              <a:rPr lang="nl-NL" sz="1200" i="1" kern="1200" dirty="0" err="1">
                <a:solidFill>
                  <a:schemeClr val="tx1"/>
                </a:solidFill>
                <a:effectLst/>
                <a:latin typeface="+mn-lt"/>
                <a:ea typeface="+mn-ea"/>
                <a:cs typeface="+mn-cs"/>
              </a:rPr>
              <a:t>evidence</a:t>
            </a:r>
            <a:r>
              <a:rPr lang="nl-NL" sz="1200" kern="1200" dirty="0">
                <a:solidFill>
                  <a:schemeClr val="tx1"/>
                </a:solidFill>
                <a:effectLst/>
                <a:latin typeface="+mn-lt"/>
                <a:ea typeface="+mn-ea"/>
                <a:cs typeface="+mn-cs"/>
              </a:rPr>
              <a:t>. Met dat laatste wordt daarbij veelal (maar niet uitsluitend) bewijs bedoeld dat verkregen is vanuit wetenschappelijk onderzoek. </a:t>
            </a:r>
          </a:p>
          <a:p>
            <a:r>
              <a:rPr lang="nl-NL" sz="1200" kern="1200" dirty="0">
                <a:solidFill>
                  <a:schemeClr val="tx1"/>
                </a:solidFill>
                <a:effectLst/>
                <a:latin typeface="+mn-lt"/>
                <a:ea typeface="+mn-ea"/>
                <a:cs typeface="+mn-cs"/>
              </a:rPr>
              <a:t>De kunstzinnig therapeut baseert zijn handelen met name op de eerste twee pijlers. Er is nog onvoldoende </a:t>
            </a:r>
            <a:r>
              <a:rPr lang="nl-NL" sz="1200" i="1" kern="1200" dirty="0" err="1">
                <a:solidFill>
                  <a:schemeClr val="tx1"/>
                </a:solidFill>
                <a:effectLst/>
                <a:latin typeface="+mn-lt"/>
                <a:ea typeface="+mn-ea"/>
                <a:cs typeface="+mn-cs"/>
              </a:rPr>
              <a:t>evidence</a:t>
            </a:r>
            <a:r>
              <a:rPr lang="nl-NL" sz="1200" kern="1200" dirty="0">
                <a:solidFill>
                  <a:schemeClr val="tx1"/>
                </a:solidFill>
                <a:effectLst/>
                <a:latin typeface="+mn-lt"/>
                <a:ea typeface="+mn-ea"/>
                <a:cs typeface="+mn-cs"/>
              </a:rPr>
              <a:t> beschikbaar om ook de derde pijler mee te nemen in de beslissing. Door overheden, zorgverzekeraars, zorginstellingen wordt er toenemend om bewijzen van de werkzaamheid, kwaliteit en veiligheid van interventies en therapieën gevraagd. Ondanks grote waardering van cliënten (Koster et al., 2014) en de in de praktijk vaak succesvol gebleken ervaringsdeskundigheid, is de KT nog te weinig in staat om voldoende wetenschappelijke bewijzen te kunnen overleggen. Belangrijke redenen van het gebrek aan goede wetenschappelijke bewijzen zijn onder meer: (1) een gebrek aan een goede </a:t>
            </a:r>
            <a:r>
              <a:rPr lang="nl-NL" sz="1200" i="1" kern="1200" dirty="0">
                <a:solidFill>
                  <a:schemeClr val="tx1"/>
                </a:solidFill>
                <a:effectLst/>
                <a:latin typeface="+mn-lt"/>
                <a:ea typeface="+mn-ea"/>
                <a:cs typeface="+mn-cs"/>
              </a:rPr>
              <a:t>infrastructuur</a:t>
            </a:r>
            <a:r>
              <a:rPr lang="nl-NL" sz="1200" kern="1200" dirty="0">
                <a:solidFill>
                  <a:schemeClr val="tx1"/>
                </a:solidFill>
                <a:effectLst/>
                <a:latin typeface="+mn-lt"/>
                <a:ea typeface="+mn-ea"/>
                <a:cs typeface="+mn-cs"/>
              </a:rPr>
              <a:t>: onvoldoende financiële middelen, onvoldoende goede onderzoekers, onvoldoende samenwerking en afstemming om goed onderzoek te doen (Baars, 2007); en (2) een onvoldoende aansluiten van de huidige </a:t>
            </a:r>
            <a:r>
              <a:rPr lang="nl-NL" sz="1200" i="1" kern="1200" dirty="0">
                <a:solidFill>
                  <a:schemeClr val="tx1"/>
                </a:solidFill>
                <a:effectLst/>
                <a:latin typeface="+mn-lt"/>
                <a:ea typeface="+mn-ea"/>
                <a:cs typeface="+mn-cs"/>
              </a:rPr>
              <a:t>evaluatie onderzoeksmethoden</a:t>
            </a:r>
            <a:r>
              <a:rPr lang="nl-NL" sz="1200" kern="1200" dirty="0">
                <a:solidFill>
                  <a:schemeClr val="tx1"/>
                </a:solidFill>
                <a:effectLst/>
                <a:latin typeface="+mn-lt"/>
                <a:ea typeface="+mn-ea"/>
                <a:cs typeface="+mn-cs"/>
              </a:rPr>
              <a:t> bij de veelal individu georiënteerde paramedische behandelingen (bv. </a:t>
            </a:r>
            <a:r>
              <a:rPr lang="nl-NL" sz="1200" kern="1200" dirty="0" err="1">
                <a:solidFill>
                  <a:schemeClr val="tx1"/>
                </a:solidFill>
                <a:effectLst/>
                <a:latin typeface="+mn-lt"/>
                <a:ea typeface="+mn-ea"/>
                <a:cs typeface="+mn-cs"/>
              </a:rPr>
              <a:t>Langendam</a:t>
            </a:r>
            <a:r>
              <a:rPr lang="nl-NL" sz="1200" kern="1200" dirty="0">
                <a:solidFill>
                  <a:schemeClr val="tx1"/>
                </a:solidFill>
                <a:effectLst/>
                <a:latin typeface="+mn-lt"/>
                <a:ea typeface="+mn-ea"/>
                <a:cs typeface="+mn-cs"/>
              </a:rPr>
              <a:t> et al., 2013).</a:t>
            </a:r>
            <a:endParaRPr lang="nl-NL" dirty="0"/>
          </a:p>
        </p:txBody>
      </p:sp>
      <p:sp>
        <p:nvSpPr>
          <p:cNvPr id="4" name="Tijdelijke aanduiding voor dianummer 3"/>
          <p:cNvSpPr>
            <a:spLocks noGrp="1"/>
          </p:cNvSpPr>
          <p:nvPr>
            <p:ph type="sldNum" sz="quarter" idx="10"/>
          </p:nvPr>
        </p:nvSpPr>
        <p:spPr/>
        <p:txBody>
          <a:bodyPr/>
          <a:lstStyle/>
          <a:p>
            <a:fld id="{CB78F1AB-29EF-4445-A82D-E8624A7043CE}" type="slidenum">
              <a:rPr lang="nl-NL" smtClean="0"/>
              <a:t>12</a:t>
            </a:fld>
            <a:endParaRPr lang="nl-NL"/>
          </a:p>
        </p:txBody>
      </p:sp>
    </p:spTree>
    <p:extLst>
      <p:ext uri="{BB962C8B-B14F-4D97-AF65-F5344CB8AC3E}">
        <p14:creationId xmlns:p14="http://schemas.microsoft.com/office/powerpoint/2010/main" val="376966266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NL" dirty="0"/>
              <a:t>En wat komt er uit de praktijk?</a:t>
            </a:r>
            <a:r>
              <a:rPr lang="nl-NL" baseline="0" dirty="0"/>
              <a:t> </a:t>
            </a:r>
            <a:r>
              <a:rPr lang="nl-NL" dirty="0"/>
              <a:t>: dat zijn de mooie, bijzondere verhalen. </a:t>
            </a:r>
          </a:p>
          <a:p>
            <a:pPr marL="0" marR="0" lvl="0" indent="0" algn="l" defTabSz="914400" rtl="0" eaLnBrk="1" fontAlgn="auto" latinLnBrk="0" hangingPunct="1">
              <a:lnSpc>
                <a:spcPct val="100000"/>
              </a:lnSpc>
              <a:spcBef>
                <a:spcPts val="0"/>
              </a:spcBef>
              <a:spcAft>
                <a:spcPts val="0"/>
              </a:spcAft>
              <a:buClrTx/>
              <a:buSzTx/>
              <a:buFontTx/>
              <a:buNone/>
              <a:tabLst/>
              <a:defRPr/>
            </a:pPr>
            <a:r>
              <a:rPr lang="nl-NL" dirty="0"/>
              <a:t>En zo’n verhaal</a:t>
            </a:r>
            <a:r>
              <a:rPr lang="nl-NL" baseline="0" dirty="0"/>
              <a:t> over de therapie die gegeven is aan 1 </a:t>
            </a:r>
            <a:r>
              <a:rPr lang="nl-NL" baseline="0" dirty="0" err="1"/>
              <a:t>client</a:t>
            </a:r>
            <a:r>
              <a:rPr lang="nl-NL" baseline="0" dirty="0"/>
              <a:t>, dat is een casusbeschrijving!</a:t>
            </a:r>
            <a:endParaRPr lang="nl-NL" dirty="0"/>
          </a:p>
          <a:p>
            <a:endParaRPr lang="nl-NL" dirty="0"/>
          </a:p>
        </p:txBody>
      </p:sp>
      <p:sp>
        <p:nvSpPr>
          <p:cNvPr id="4" name="Tijdelijke aanduiding voor dianummer 3"/>
          <p:cNvSpPr>
            <a:spLocks noGrp="1"/>
          </p:cNvSpPr>
          <p:nvPr>
            <p:ph type="sldNum" sz="quarter" idx="10"/>
          </p:nvPr>
        </p:nvSpPr>
        <p:spPr/>
        <p:txBody>
          <a:bodyPr/>
          <a:lstStyle/>
          <a:p>
            <a:fld id="{CB78F1AB-29EF-4445-A82D-E8624A7043CE}" type="slidenum">
              <a:rPr lang="nl-NL" smtClean="0"/>
              <a:t>13</a:t>
            </a:fld>
            <a:endParaRPr lang="nl-NL"/>
          </a:p>
        </p:txBody>
      </p:sp>
    </p:spTree>
    <p:extLst>
      <p:ext uri="{BB962C8B-B14F-4D97-AF65-F5344CB8AC3E}">
        <p14:creationId xmlns:p14="http://schemas.microsoft.com/office/powerpoint/2010/main" val="3675985339"/>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dia">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Titel 1"/>
          <p:cNvSpPr>
            <a:spLocks noGrp="1"/>
          </p:cNvSpPr>
          <p:nvPr>
            <p:ph type="ctrTitle"/>
          </p:nvPr>
        </p:nvSpPr>
        <p:spPr>
          <a:xfrm>
            <a:off x="255984" y="-171400"/>
            <a:ext cx="7772400" cy="1470025"/>
          </a:xfrm>
          <a:prstGeom prst="rect">
            <a:avLst/>
          </a:prstGeom>
        </p:spPr>
        <p:txBody>
          <a:bodyPr anchor="b"/>
          <a:lstStyle>
            <a:lvl1pPr>
              <a:defRPr>
                <a:solidFill>
                  <a:schemeClr val="bg1"/>
                </a:solidFill>
              </a:defRPr>
            </a:lvl1pPr>
          </a:lstStyle>
          <a:p>
            <a:r>
              <a:rPr lang="nl-NL"/>
              <a:t>Klik om de stijl te bewerken</a:t>
            </a:r>
            <a:endParaRPr lang="nl-NL" dirty="0"/>
          </a:p>
        </p:txBody>
      </p:sp>
      <p:sp>
        <p:nvSpPr>
          <p:cNvPr id="3" name="Ondertitel 2"/>
          <p:cNvSpPr>
            <a:spLocks noGrp="1"/>
          </p:cNvSpPr>
          <p:nvPr>
            <p:ph type="subTitle" idx="1"/>
          </p:nvPr>
        </p:nvSpPr>
        <p:spPr>
          <a:xfrm>
            <a:off x="331440" y="3429000"/>
            <a:ext cx="6400800" cy="1752600"/>
          </a:xfrm>
        </p:spPr>
        <p:txBody>
          <a:bodyPr>
            <a:normAutofit/>
          </a:bodyPr>
          <a:lstStyle>
            <a:lvl1pPr marL="0" indent="0" algn="l">
              <a:buNone/>
              <a:defRPr sz="200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nl-NL"/>
              <a:t>Klik om de ondertitelstijl van het model te bewerken</a:t>
            </a:r>
            <a:endParaRPr lang="nl-NL" dirty="0"/>
          </a:p>
        </p:txBody>
      </p:sp>
      <p:sp>
        <p:nvSpPr>
          <p:cNvPr id="5" name="Tijdelijke aanduiding voor voettekst 4"/>
          <p:cNvSpPr>
            <a:spLocks noGrp="1"/>
          </p:cNvSpPr>
          <p:nvPr>
            <p:ph type="ftr" sz="quarter" idx="11"/>
          </p:nvPr>
        </p:nvSpPr>
        <p:spPr>
          <a:xfrm>
            <a:off x="323528" y="5805264"/>
            <a:ext cx="6120680" cy="576064"/>
          </a:xfrm>
          <a:prstGeom prst="rect">
            <a:avLst/>
          </a:prstGeom>
        </p:spPr>
        <p:txBody>
          <a:bodyPr/>
          <a:lstStyle>
            <a:lvl1pPr>
              <a:defRPr>
                <a:solidFill>
                  <a:schemeClr val="bg1"/>
                </a:solidFill>
              </a:defRPr>
            </a:lvl1pPr>
          </a:lstStyle>
          <a:p>
            <a:endParaRPr lang="nl-NL"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Alleen titel">
    <p:spTree>
      <p:nvGrpSpPr>
        <p:cNvPr id="1" name=""/>
        <p:cNvGrpSpPr/>
        <p:nvPr/>
      </p:nvGrpSpPr>
      <p:grpSpPr>
        <a:xfrm>
          <a:off x="0" y="0"/>
          <a:ext cx="0" cy="0"/>
          <a:chOff x="0" y="0"/>
          <a:chExt cx="0" cy="0"/>
        </a:xfrm>
      </p:grpSpPr>
      <p:sp>
        <p:nvSpPr>
          <p:cNvPr id="10" name="Ovaal 9"/>
          <p:cNvSpPr/>
          <p:nvPr userDrawn="1"/>
        </p:nvSpPr>
        <p:spPr>
          <a:xfrm>
            <a:off x="4139952" y="6525344"/>
            <a:ext cx="216024" cy="216024"/>
          </a:xfrm>
          <a:prstGeom prst="ellipse">
            <a:avLst/>
          </a:prstGeom>
          <a:solidFill>
            <a:srgbClr val="20BDB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6" name="Tijdelijke aanduiding voor dianummer 5"/>
          <p:cNvSpPr>
            <a:spLocks noGrp="1"/>
          </p:cNvSpPr>
          <p:nvPr>
            <p:ph type="sldNum" sz="quarter" idx="4"/>
          </p:nvPr>
        </p:nvSpPr>
        <p:spPr>
          <a:xfrm>
            <a:off x="3203848" y="6453336"/>
            <a:ext cx="2088232" cy="365125"/>
          </a:xfrm>
          <a:prstGeom prst="rect">
            <a:avLst/>
          </a:prstGeom>
        </p:spPr>
        <p:txBody>
          <a:bodyPr vert="horz" lIns="91440" tIns="45720" rIns="91440" bIns="45720" rtlCol="0" anchor="ctr"/>
          <a:lstStyle>
            <a:lvl1pPr algn="ctr">
              <a:defRPr sz="800">
                <a:solidFill>
                  <a:schemeClr val="bg1"/>
                </a:solidFill>
              </a:defRPr>
            </a:lvl1pPr>
          </a:lstStyle>
          <a:p>
            <a:fld id="{1DAD25AC-3D36-459B-92CD-44DA3A629171}" type="slidenum">
              <a:rPr lang="nl-NL" smtClean="0"/>
              <a:pPr/>
              <a:t>‹nr.›</a:t>
            </a:fld>
            <a:endParaRPr lang="nl-NL" dirty="0"/>
          </a:p>
        </p:txBody>
      </p:sp>
      <p:sp>
        <p:nvSpPr>
          <p:cNvPr id="15" name="Tijdelijke aanduiding voor inhoud 2"/>
          <p:cNvSpPr>
            <a:spLocks noGrp="1"/>
          </p:cNvSpPr>
          <p:nvPr>
            <p:ph idx="1"/>
          </p:nvPr>
        </p:nvSpPr>
        <p:spPr>
          <a:xfrm>
            <a:off x="590872" y="1279301"/>
            <a:ext cx="8229600" cy="4309939"/>
          </a:xfrm>
        </p:spPr>
        <p:txBody>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nl-NL" dirty="0"/>
          </a:p>
        </p:txBody>
      </p:sp>
      <p:sp>
        <p:nvSpPr>
          <p:cNvPr id="16" name="Tijdelijke aanduiding voor voettekst 4"/>
          <p:cNvSpPr>
            <a:spLocks noGrp="1"/>
          </p:cNvSpPr>
          <p:nvPr>
            <p:ph type="ftr" sz="quarter" idx="11"/>
          </p:nvPr>
        </p:nvSpPr>
        <p:spPr>
          <a:xfrm>
            <a:off x="2627784" y="5805264"/>
            <a:ext cx="6120680" cy="576064"/>
          </a:xfrm>
          <a:prstGeom prst="rect">
            <a:avLst/>
          </a:prstGeom>
        </p:spPr>
        <p:txBody>
          <a:bodyPr/>
          <a:lstStyle/>
          <a:p>
            <a:endParaRPr lang="nl-NL" dirty="0"/>
          </a:p>
        </p:txBody>
      </p:sp>
      <p:sp>
        <p:nvSpPr>
          <p:cNvPr id="2" name="Titel 1"/>
          <p:cNvSpPr>
            <a:spLocks noGrp="1"/>
          </p:cNvSpPr>
          <p:nvPr>
            <p:ph type="title"/>
          </p:nvPr>
        </p:nvSpPr>
        <p:spPr/>
        <p:txBody>
          <a:bodyPr/>
          <a:lstStyle/>
          <a:p>
            <a:r>
              <a:rPr lang="nl-NL"/>
              <a:t>Klik om de stijl te bewerken</a:t>
            </a: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el en object">
    <p:spTree>
      <p:nvGrpSpPr>
        <p:cNvPr id="1" name=""/>
        <p:cNvGrpSpPr/>
        <p:nvPr/>
      </p:nvGrpSpPr>
      <p:grpSpPr>
        <a:xfrm>
          <a:off x="0" y="0"/>
          <a:ext cx="0" cy="0"/>
          <a:chOff x="0" y="0"/>
          <a:chExt cx="0" cy="0"/>
        </a:xfrm>
      </p:grpSpPr>
      <p:sp>
        <p:nvSpPr>
          <p:cNvPr id="10" name="Ovaal 9"/>
          <p:cNvSpPr/>
          <p:nvPr userDrawn="1"/>
        </p:nvSpPr>
        <p:spPr>
          <a:xfrm>
            <a:off x="4139952" y="6525344"/>
            <a:ext cx="216024" cy="216024"/>
          </a:xfrm>
          <a:prstGeom prst="ellipse">
            <a:avLst/>
          </a:prstGeom>
          <a:solidFill>
            <a:srgbClr val="20BDB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 name="Tijdelijke aanduiding voor inhoud 2"/>
          <p:cNvSpPr>
            <a:spLocks noGrp="1"/>
          </p:cNvSpPr>
          <p:nvPr>
            <p:ph idx="1"/>
          </p:nvPr>
        </p:nvSpPr>
        <p:spPr>
          <a:xfrm>
            <a:off x="590872" y="1279301"/>
            <a:ext cx="8229600" cy="4309939"/>
          </a:xfrm>
        </p:spPr>
        <p:txBody>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nl-NL" dirty="0"/>
          </a:p>
        </p:txBody>
      </p:sp>
      <p:sp>
        <p:nvSpPr>
          <p:cNvPr id="5" name="Tijdelijke aanduiding voor voettekst 4"/>
          <p:cNvSpPr>
            <a:spLocks noGrp="1"/>
          </p:cNvSpPr>
          <p:nvPr>
            <p:ph type="ftr" sz="quarter" idx="11"/>
          </p:nvPr>
        </p:nvSpPr>
        <p:spPr>
          <a:xfrm>
            <a:off x="2627784" y="5805264"/>
            <a:ext cx="6120680" cy="576064"/>
          </a:xfrm>
          <a:prstGeom prst="rect">
            <a:avLst/>
          </a:prstGeom>
        </p:spPr>
        <p:txBody>
          <a:bodyPr/>
          <a:lstStyle/>
          <a:p>
            <a:endParaRPr lang="nl-NL" dirty="0"/>
          </a:p>
        </p:txBody>
      </p:sp>
      <p:sp>
        <p:nvSpPr>
          <p:cNvPr id="8" name="Titel 1"/>
          <p:cNvSpPr>
            <a:spLocks noGrp="1"/>
          </p:cNvSpPr>
          <p:nvPr>
            <p:ph type="title"/>
          </p:nvPr>
        </p:nvSpPr>
        <p:spPr>
          <a:xfrm>
            <a:off x="323528" y="-90264"/>
            <a:ext cx="8229600" cy="1143000"/>
          </a:xfrm>
          <a:prstGeom prst="rect">
            <a:avLst/>
          </a:prstGeom>
        </p:spPr>
        <p:txBody>
          <a:bodyPr anchor="b"/>
          <a:lstStyle/>
          <a:p>
            <a:r>
              <a:rPr lang="nl-NL"/>
              <a:t>Klik om de stijl te bewerken</a:t>
            </a:r>
            <a:endParaRPr lang="nl-NL" dirty="0"/>
          </a:p>
        </p:txBody>
      </p:sp>
      <p:sp>
        <p:nvSpPr>
          <p:cNvPr id="9" name="Tijdelijke aanduiding voor dianummer 5"/>
          <p:cNvSpPr>
            <a:spLocks noGrp="1"/>
          </p:cNvSpPr>
          <p:nvPr>
            <p:ph type="sldNum" sz="quarter" idx="4"/>
          </p:nvPr>
        </p:nvSpPr>
        <p:spPr>
          <a:xfrm>
            <a:off x="3203848" y="6453336"/>
            <a:ext cx="2088232" cy="365125"/>
          </a:xfrm>
          <a:prstGeom prst="rect">
            <a:avLst/>
          </a:prstGeom>
        </p:spPr>
        <p:txBody>
          <a:bodyPr vert="horz" lIns="91440" tIns="45720" rIns="91440" bIns="45720" rtlCol="0" anchor="ctr"/>
          <a:lstStyle>
            <a:lvl1pPr algn="ctr">
              <a:defRPr sz="800">
                <a:solidFill>
                  <a:schemeClr val="bg1"/>
                </a:solidFill>
              </a:defRPr>
            </a:lvl1pPr>
          </a:lstStyle>
          <a:p>
            <a:fld id="{1DAD25AC-3D36-459B-92CD-44DA3A629171}" type="slidenum">
              <a:rPr lang="nl-NL" smtClean="0"/>
              <a:pPr/>
              <a:t>‹nr.›</a:t>
            </a:fld>
            <a:endParaRPr lang="nl-NL"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Alleen titel">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9" name="Ovaal 8"/>
          <p:cNvSpPr/>
          <p:nvPr userDrawn="1"/>
        </p:nvSpPr>
        <p:spPr>
          <a:xfrm>
            <a:off x="4139952" y="6525344"/>
            <a:ext cx="216024" cy="216024"/>
          </a:xfrm>
          <a:prstGeom prst="ellipse">
            <a:avLst/>
          </a:prstGeom>
          <a:solidFill>
            <a:srgbClr val="23114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dirty="0">
              <a:solidFill>
                <a:srgbClr val="23114C"/>
              </a:solidFill>
            </a:endParaRPr>
          </a:p>
        </p:txBody>
      </p:sp>
      <p:sp>
        <p:nvSpPr>
          <p:cNvPr id="2" name="Titel 1"/>
          <p:cNvSpPr>
            <a:spLocks noGrp="1"/>
          </p:cNvSpPr>
          <p:nvPr>
            <p:ph type="title"/>
          </p:nvPr>
        </p:nvSpPr>
        <p:spPr>
          <a:xfrm>
            <a:off x="323528" y="-99392"/>
            <a:ext cx="8229600" cy="1143000"/>
          </a:xfrm>
          <a:prstGeom prst="rect">
            <a:avLst/>
          </a:prstGeom>
        </p:spPr>
        <p:txBody>
          <a:bodyPr anchor="b"/>
          <a:lstStyle/>
          <a:p>
            <a:r>
              <a:rPr lang="nl-NL"/>
              <a:t>Klik om de stijl te bewerken</a:t>
            </a:r>
            <a:endParaRPr lang="nl-NL" dirty="0"/>
          </a:p>
        </p:txBody>
      </p:sp>
      <p:sp>
        <p:nvSpPr>
          <p:cNvPr id="4" name="Tijdelijke aanduiding voor voettekst 3"/>
          <p:cNvSpPr>
            <a:spLocks noGrp="1"/>
          </p:cNvSpPr>
          <p:nvPr>
            <p:ph type="ftr" sz="quarter" idx="11"/>
          </p:nvPr>
        </p:nvSpPr>
        <p:spPr>
          <a:xfrm>
            <a:off x="2123728" y="5805264"/>
            <a:ext cx="6120680" cy="576064"/>
          </a:xfrm>
          <a:prstGeom prst="rect">
            <a:avLst/>
          </a:prstGeom>
        </p:spPr>
        <p:txBody>
          <a:bodyPr/>
          <a:lstStyle>
            <a:lvl1pPr>
              <a:defRPr>
                <a:solidFill>
                  <a:schemeClr val="bg1"/>
                </a:solidFill>
              </a:defRPr>
            </a:lvl1pPr>
          </a:lstStyle>
          <a:p>
            <a:endParaRPr lang="nl-NL" dirty="0"/>
          </a:p>
        </p:txBody>
      </p:sp>
      <p:sp>
        <p:nvSpPr>
          <p:cNvPr id="7" name="Tijdelijke aanduiding voor inhoud 2"/>
          <p:cNvSpPr>
            <a:spLocks noGrp="1"/>
          </p:cNvSpPr>
          <p:nvPr>
            <p:ph idx="1"/>
          </p:nvPr>
        </p:nvSpPr>
        <p:spPr>
          <a:xfrm>
            <a:off x="590872" y="1279301"/>
            <a:ext cx="8229600" cy="4237931"/>
          </a:xfrm>
        </p:spPr>
        <p:txBody>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nl-NL" dirty="0"/>
          </a:p>
        </p:txBody>
      </p:sp>
      <p:sp>
        <p:nvSpPr>
          <p:cNvPr id="8" name="Tijdelijke aanduiding voor dianummer 5"/>
          <p:cNvSpPr>
            <a:spLocks noGrp="1"/>
          </p:cNvSpPr>
          <p:nvPr>
            <p:ph type="sldNum" sz="quarter" idx="4"/>
          </p:nvPr>
        </p:nvSpPr>
        <p:spPr>
          <a:xfrm>
            <a:off x="3203848" y="6453336"/>
            <a:ext cx="2088232" cy="365125"/>
          </a:xfrm>
          <a:prstGeom prst="rect">
            <a:avLst/>
          </a:prstGeom>
        </p:spPr>
        <p:txBody>
          <a:bodyPr vert="horz" lIns="91440" tIns="45720" rIns="91440" bIns="45720" rtlCol="0" anchor="ctr"/>
          <a:lstStyle>
            <a:lvl1pPr algn="ctr">
              <a:defRPr sz="800">
                <a:solidFill>
                  <a:schemeClr val="bg1"/>
                </a:solidFill>
              </a:defRPr>
            </a:lvl1pPr>
          </a:lstStyle>
          <a:p>
            <a:fld id="{1DAD25AC-3D36-459B-92CD-44DA3A629171}" type="slidenum">
              <a:rPr lang="nl-NL" smtClean="0"/>
              <a:pPr/>
              <a:t>‹nr.›</a:t>
            </a:fld>
            <a:endParaRPr lang="nl-NL" dirty="0"/>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1.jpeg"/><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6" cstate="print">
            <a:lum/>
          </a:blip>
          <a:srcRect/>
          <a:stretch>
            <a:fillRect/>
          </a:stretch>
        </a:blipFill>
        <a:effectLst/>
      </p:bgPr>
    </p:bg>
    <p:spTree>
      <p:nvGrpSpPr>
        <p:cNvPr id="1" name=""/>
        <p:cNvGrpSpPr/>
        <p:nvPr/>
      </p:nvGrpSpPr>
      <p:grpSpPr>
        <a:xfrm>
          <a:off x="0" y="0"/>
          <a:ext cx="0" cy="0"/>
          <a:chOff x="0" y="0"/>
          <a:chExt cx="0" cy="0"/>
        </a:xfrm>
      </p:grpSpPr>
      <p:sp>
        <p:nvSpPr>
          <p:cNvPr id="3" name="Tijdelijke aanduiding voor tekst 2"/>
          <p:cNvSpPr>
            <a:spLocks noGrp="1"/>
          </p:cNvSpPr>
          <p:nvPr>
            <p:ph type="body" idx="1"/>
          </p:nvPr>
        </p:nvSpPr>
        <p:spPr>
          <a:xfrm>
            <a:off x="590872" y="1279301"/>
            <a:ext cx="8229600" cy="4237931"/>
          </a:xfrm>
          <a:prstGeom prst="rect">
            <a:avLst/>
          </a:prstGeom>
        </p:spPr>
        <p:txBody>
          <a:bodyPr vert="horz" lIns="91440" tIns="45720" rIns="91440" bIns="45720" rtlCol="0">
            <a:normAutofit/>
          </a:bodyPr>
          <a:lstStyle/>
          <a:p>
            <a:pPr lvl="0"/>
            <a:r>
              <a:rPr lang="nl-NL" dirty="0"/>
              <a:t>Klik om de modelstijlen te bewerken</a:t>
            </a:r>
          </a:p>
          <a:p>
            <a:pPr lvl="1"/>
            <a:r>
              <a:rPr lang="nl-NL" dirty="0"/>
              <a:t>Tweede niveau</a:t>
            </a:r>
          </a:p>
          <a:p>
            <a:pPr lvl="2"/>
            <a:r>
              <a:rPr lang="nl-NL" dirty="0"/>
              <a:t>Derde niveau</a:t>
            </a:r>
          </a:p>
          <a:p>
            <a:pPr lvl="3"/>
            <a:r>
              <a:rPr lang="nl-NL" dirty="0"/>
              <a:t>Vierde niveau</a:t>
            </a:r>
          </a:p>
          <a:p>
            <a:pPr lvl="4"/>
            <a:r>
              <a:rPr lang="nl-NL" dirty="0"/>
              <a:t>Vijfde niveau</a:t>
            </a:r>
          </a:p>
        </p:txBody>
      </p:sp>
      <p:sp>
        <p:nvSpPr>
          <p:cNvPr id="6" name="Tijdelijke aanduiding voor dianummer 5"/>
          <p:cNvSpPr>
            <a:spLocks noGrp="1"/>
          </p:cNvSpPr>
          <p:nvPr>
            <p:ph type="sldNum" sz="quarter" idx="4"/>
          </p:nvPr>
        </p:nvSpPr>
        <p:spPr>
          <a:xfrm>
            <a:off x="3230488" y="6448251"/>
            <a:ext cx="2133600" cy="365125"/>
          </a:xfrm>
          <a:prstGeom prst="rect">
            <a:avLst/>
          </a:prstGeom>
        </p:spPr>
        <p:txBody>
          <a:bodyPr vert="horz" lIns="91440" tIns="45720" rIns="91440" bIns="45720" rtlCol="0" anchor="ctr"/>
          <a:lstStyle>
            <a:lvl1pPr algn="ctr">
              <a:defRPr sz="1000">
                <a:solidFill>
                  <a:srgbClr val="23114C"/>
                </a:solidFill>
              </a:defRPr>
            </a:lvl1pPr>
          </a:lstStyle>
          <a:p>
            <a:fld id="{1DAD25AC-3D36-459B-92CD-44DA3A629171}" type="slidenum">
              <a:rPr lang="nl-NL" smtClean="0"/>
              <a:pPr/>
              <a:t>‹nr.›</a:t>
            </a:fld>
            <a:endParaRPr lang="nl-NL" dirty="0"/>
          </a:p>
        </p:txBody>
      </p:sp>
      <p:sp>
        <p:nvSpPr>
          <p:cNvPr id="9" name="Tijdelijke aanduiding voor voettekst 4"/>
          <p:cNvSpPr>
            <a:spLocks noGrp="1"/>
          </p:cNvSpPr>
          <p:nvPr>
            <p:ph type="ftr" sz="quarter" idx="3"/>
          </p:nvPr>
        </p:nvSpPr>
        <p:spPr>
          <a:xfrm>
            <a:off x="2627784" y="5805264"/>
            <a:ext cx="6120680" cy="576064"/>
          </a:xfrm>
          <a:prstGeom prst="rect">
            <a:avLst/>
          </a:prstGeom>
        </p:spPr>
        <p:txBody>
          <a:bodyPr vert="horz" lIns="91440" tIns="45720" rIns="91440" bIns="45720" rtlCol="0" anchor="t"/>
          <a:lstStyle>
            <a:lvl1pPr algn="l">
              <a:defRPr sz="1200">
                <a:solidFill>
                  <a:srgbClr val="23114C"/>
                </a:solidFill>
                <a:latin typeface="Verdana" pitchFamily="34" charset="0"/>
                <a:ea typeface="Verdana" pitchFamily="34" charset="0"/>
                <a:cs typeface="Verdana" pitchFamily="34" charset="0"/>
              </a:defRPr>
            </a:lvl1pPr>
          </a:lstStyle>
          <a:p>
            <a:endParaRPr lang="nl-NL" dirty="0"/>
          </a:p>
        </p:txBody>
      </p:sp>
      <p:sp>
        <p:nvSpPr>
          <p:cNvPr id="10" name="Tijdelijke aanduiding voor titel 9"/>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nl-NL"/>
              <a:t>Klik om de stijl te bewerken</a:t>
            </a:r>
          </a:p>
        </p:txBody>
      </p:sp>
    </p:spTree>
  </p:cSld>
  <p:clrMap bg1="lt1" tx1="dk1" bg2="lt2" tx2="dk2" accent1="accent1" accent2="accent2" accent3="accent3" accent4="accent4" accent5="accent5" accent6="accent6" hlink="hlink" folHlink="folHlink"/>
  <p:sldLayoutIdLst>
    <p:sldLayoutId id="2147483656" r:id="rId1"/>
    <p:sldLayoutId id="2147483661" r:id="rId2"/>
    <p:sldLayoutId id="2147483657" r:id="rId3"/>
    <p:sldLayoutId id="2147483664" r:id="rId4"/>
  </p:sldLayoutIdLst>
  <p:hf hdr="0" dt="0"/>
  <p:txStyles>
    <p:titleStyle>
      <a:lvl1pPr algn="l" defTabSz="914400" rtl="0" eaLnBrk="1" latinLnBrk="0" hangingPunct="1">
        <a:spcBef>
          <a:spcPct val="0"/>
        </a:spcBef>
        <a:buNone/>
        <a:defRPr sz="2600" b="1" kern="1200">
          <a:solidFill>
            <a:srgbClr val="20BDBA"/>
          </a:solidFill>
          <a:latin typeface="Verdana" pitchFamily="34" charset="0"/>
          <a:ea typeface="Verdana" pitchFamily="34" charset="0"/>
          <a:cs typeface="Verdana" pitchFamily="34" charset="0"/>
        </a:defRPr>
      </a:lvl1pPr>
    </p:titleStyle>
    <p:bodyStyle>
      <a:lvl1pPr marL="342900" indent="-342900" algn="l" defTabSz="914400" rtl="0" eaLnBrk="1" latinLnBrk="0" hangingPunct="1">
        <a:spcBef>
          <a:spcPct val="20000"/>
        </a:spcBef>
        <a:buFont typeface="Arial" pitchFamily="34" charset="0"/>
        <a:buChar char="•"/>
        <a:defRPr sz="2400" kern="1200">
          <a:solidFill>
            <a:srgbClr val="23114C"/>
          </a:solidFill>
          <a:latin typeface="Verdana" pitchFamily="34" charset="0"/>
          <a:ea typeface="Verdana" pitchFamily="34" charset="0"/>
          <a:cs typeface="Verdana" pitchFamily="34" charset="0"/>
        </a:defRPr>
      </a:lvl1pPr>
      <a:lvl2pPr marL="742950" indent="-285750" algn="l" defTabSz="914400" rtl="0" eaLnBrk="1" latinLnBrk="0" hangingPunct="1">
        <a:spcBef>
          <a:spcPct val="20000"/>
        </a:spcBef>
        <a:buFont typeface="Arial" pitchFamily="34" charset="0"/>
        <a:buChar char="–"/>
        <a:defRPr sz="2200" kern="1200">
          <a:solidFill>
            <a:srgbClr val="23114C"/>
          </a:solidFill>
          <a:latin typeface="Verdana" pitchFamily="34" charset="0"/>
          <a:ea typeface="Verdana" pitchFamily="34" charset="0"/>
          <a:cs typeface="Verdana" pitchFamily="34" charset="0"/>
        </a:defRPr>
      </a:lvl2pPr>
      <a:lvl3pPr marL="1143000" indent="-228600" algn="l" defTabSz="914400" rtl="0" eaLnBrk="1" latinLnBrk="0" hangingPunct="1">
        <a:spcBef>
          <a:spcPct val="20000"/>
        </a:spcBef>
        <a:buFont typeface="Arial" pitchFamily="34" charset="0"/>
        <a:buChar char="•"/>
        <a:defRPr sz="1900" kern="1200">
          <a:solidFill>
            <a:srgbClr val="23114C"/>
          </a:solidFill>
          <a:latin typeface="Verdana" pitchFamily="34" charset="0"/>
          <a:ea typeface="Verdana" pitchFamily="34" charset="0"/>
          <a:cs typeface="Verdana" pitchFamily="34" charset="0"/>
        </a:defRPr>
      </a:lvl3pPr>
      <a:lvl4pPr marL="1600200" indent="-228600" algn="l" defTabSz="914400" rtl="0" eaLnBrk="1" latinLnBrk="0" hangingPunct="1">
        <a:spcBef>
          <a:spcPct val="20000"/>
        </a:spcBef>
        <a:buFont typeface="Arial" pitchFamily="34" charset="0"/>
        <a:buChar char="–"/>
        <a:defRPr sz="1700" kern="1200">
          <a:solidFill>
            <a:srgbClr val="23114C"/>
          </a:solidFill>
          <a:latin typeface="Verdana" pitchFamily="34" charset="0"/>
          <a:ea typeface="Verdana" pitchFamily="34" charset="0"/>
          <a:cs typeface="Verdana" pitchFamily="34" charset="0"/>
        </a:defRPr>
      </a:lvl4pPr>
      <a:lvl5pPr marL="2057400" indent="-228600" algn="l" defTabSz="914400" rtl="0" eaLnBrk="1" latinLnBrk="0" hangingPunct="1">
        <a:spcBef>
          <a:spcPct val="20000"/>
        </a:spcBef>
        <a:buFont typeface="Arial" pitchFamily="34" charset="0"/>
        <a:buChar char="»"/>
        <a:defRPr sz="1400" kern="1200">
          <a:solidFill>
            <a:srgbClr val="23114C"/>
          </a:solidFill>
          <a:latin typeface="Verdana" pitchFamily="34" charset="0"/>
          <a:ea typeface="Verdana" pitchFamily="34" charset="0"/>
          <a:cs typeface="Verdana"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hyperlink" Target="http://www.nji.nl/De-effectladder" TargetMode="External"/><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hyperlink" Target="http://www.hsleiden.nl/angst" TargetMode="Externa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a:xfrm>
            <a:off x="255984" y="-345281"/>
            <a:ext cx="7772400" cy="1470025"/>
          </a:xfrm>
        </p:spPr>
        <p:txBody>
          <a:bodyPr/>
          <a:lstStyle/>
          <a:p>
            <a:r>
              <a:rPr lang="nl-NL" dirty="0"/>
              <a:t>Symposium ‘Ontmoeting’</a:t>
            </a:r>
          </a:p>
        </p:txBody>
      </p:sp>
      <p:sp>
        <p:nvSpPr>
          <p:cNvPr id="3" name="Ondertitel 2"/>
          <p:cNvSpPr>
            <a:spLocks noGrp="1"/>
          </p:cNvSpPr>
          <p:nvPr>
            <p:ph type="subTitle" idx="1"/>
          </p:nvPr>
        </p:nvSpPr>
        <p:spPr>
          <a:xfrm>
            <a:off x="0" y="3517233"/>
            <a:ext cx="9324528" cy="2160240"/>
          </a:xfrm>
        </p:spPr>
        <p:txBody>
          <a:bodyPr>
            <a:normAutofit lnSpcReduction="10000"/>
          </a:bodyPr>
          <a:lstStyle/>
          <a:p>
            <a:pPr algn="ctr"/>
            <a:r>
              <a:rPr lang="nl-NL" sz="4500" b="1" dirty="0"/>
              <a:t>Werkt kunstzinnige therapie? </a:t>
            </a:r>
            <a:endParaRPr lang="nl-NL" sz="3400" dirty="0"/>
          </a:p>
          <a:p>
            <a:pPr algn="ctr"/>
            <a:r>
              <a:rPr lang="nl-NL" dirty="0"/>
              <a:t>Zaterdag 11 maart 2017</a:t>
            </a:r>
          </a:p>
          <a:p>
            <a:pPr algn="ctr"/>
            <a:r>
              <a:rPr lang="nl-NL" dirty="0"/>
              <a:t>Workshopronde 2: 13.30-14.10 uur</a:t>
            </a:r>
            <a:endParaRPr lang="nl-NL" sz="3300" dirty="0"/>
          </a:p>
          <a:p>
            <a:pPr algn="ctr"/>
            <a:endParaRPr lang="nl-NL" dirty="0"/>
          </a:p>
        </p:txBody>
      </p:sp>
      <p:sp>
        <p:nvSpPr>
          <p:cNvPr id="6" name="Tijdelijke aanduiding voor voettekst 5"/>
          <p:cNvSpPr>
            <a:spLocks noGrp="1"/>
          </p:cNvSpPr>
          <p:nvPr>
            <p:ph type="ftr" sz="quarter" idx="11"/>
          </p:nvPr>
        </p:nvSpPr>
        <p:spPr>
          <a:xfrm>
            <a:off x="107504" y="5733256"/>
            <a:ext cx="6120680" cy="1440160"/>
          </a:xfrm>
        </p:spPr>
        <p:txBody>
          <a:bodyPr/>
          <a:lstStyle/>
          <a:p>
            <a:r>
              <a:rPr lang="nl-NL" dirty="0"/>
              <a:t>Drs. Annemarie Abbing</a:t>
            </a:r>
          </a:p>
          <a:p>
            <a:endParaRPr lang="nl-NL" i="1" dirty="0"/>
          </a:p>
          <a:p>
            <a:r>
              <a:rPr lang="nl-NL" i="1" dirty="0"/>
              <a:t>Lectoraat Antroposofische Gezondheidszorg</a:t>
            </a:r>
          </a:p>
        </p:txBody>
      </p:sp>
      <p:sp>
        <p:nvSpPr>
          <p:cNvPr id="4" name="Tekstvak 3"/>
          <p:cNvSpPr txBox="1"/>
          <p:nvPr/>
        </p:nvSpPr>
        <p:spPr>
          <a:xfrm>
            <a:off x="8204119" y="4228021"/>
            <a:ext cx="184666" cy="369332"/>
          </a:xfrm>
          <a:prstGeom prst="rect">
            <a:avLst/>
          </a:prstGeom>
          <a:noFill/>
        </p:spPr>
        <p:txBody>
          <a:bodyPr wrap="none" rtlCol="0">
            <a:spAutoFit/>
          </a:bodyPr>
          <a:lstStyle/>
          <a:p>
            <a:endParaRPr lang="nl-NL" dirty="0"/>
          </a:p>
        </p:txBody>
      </p:sp>
    </p:spTree>
    <p:extLst>
      <p:ext uri="{BB962C8B-B14F-4D97-AF65-F5344CB8AC3E}">
        <p14:creationId xmlns:p14="http://schemas.microsoft.com/office/powerpoint/2010/main" val="403045022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nummer 1"/>
          <p:cNvSpPr>
            <a:spLocks noGrp="1"/>
          </p:cNvSpPr>
          <p:nvPr>
            <p:ph type="sldNum" sz="quarter" idx="4"/>
          </p:nvPr>
        </p:nvSpPr>
        <p:spPr/>
        <p:txBody>
          <a:bodyPr/>
          <a:lstStyle/>
          <a:p>
            <a:fld id="{1DAD25AC-3D36-459B-92CD-44DA3A629171}" type="slidenum">
              <a:rPr lang="nl-NL" smtClean="0"/>
              <a:pPr/>
              <a:t>10</a:t>
            </a:fld>
            <a:endParaRPr lang="nl-NL" dirty="0"/>
          </a:p>
        </p:txBody>
      </p:sp>
      <p:sp>
        <p:nvSpPr>
          <p:cNvPr id="3" name="Tijdelijke aanduiding voor inhoud 2"/>
          <p:cNvSpPr>
            <a:spLocks noGrp="1"/>
          </p:cNvSpPr>
          <p:nvPr>
            <p:ph idx="1"/>
          </p:nvPr>
        </p:nvSpPr>
        <p:spPr>
          <a:xfrm>
            <a:off x="590872" y="1279301"/>
            <a:ext cx="8229600" cy="4958011"/>
          </a:xfrm>
        </p:spPr>
        <p:txBody>
          <a:bodyPr>
            <a:normAutofit/>
          </a:bodyPr>
          <a:lstStyle/>
          <a:p>
            <a:r>
              <a:rPr lang="nl-NL" b="1" dirty="0"/>
              <a:t>CQI-AG: </a:t>
            </a:r>
          </a:p>
          <a:p>
            <a:pPr lvl="1"/>
            <a:r>
              <a:rPr lang="nl-NL" i="1" dirty="0"/>
              <a:t>Wat is het: </a:t>
            </a:r>
            <a:r>
              <a:rPr lang="nl-NL" dirty="0"/>
              <a:t>gaat over ervaringen die cliënten hebben met de therapie. Niet zozeer of de therapie naar mening van de cliënt effect heeft gehad, maar meer over hoe de ‘dienstverlening’ is ervaren</a:t>
            </a:r>
            <a:r>
              <a:rPr lang="nl-NL" i="1" dirty="0"/>
              <a:t>.</a:t>
            </a:r>
          </a:p>
          <a:p>
            <a:pPr lvl="1"/>
            <a:r>
              <a:rPr lang="nl-NL" i="1" dirty="0"/>
              <a:t>Wat kun je ermee: </a:t>
            </a:r>
            <a:r>
              <a:rPr lang="nl-NL" dirty="0"/>
              <a:t>inzicht geven in de tevredenheid van cliënten met deze vorm van zorg (wat o.a. van belang is voor de zorgverzekering)</a:t>
            </a:r>
          </a:p>
          <a:p>
            <a:pPr lvl="1"/>
            <a:r>
              <a:rPr lang="nl-NL" i="1" dirty="0"/>
              <a:t>Wie wordt ‘belast’: </a:t>
            </a:r>
            <a:r>
              <a:rPr lang="nl-NL" dirty="0"/>
              <a:t>cliënt</a:t>
            </a:r>
          </a:p>
        </p:txBody>
      </p:sp>
      <p:sp>
        <p:nvSpPr>
          <p:cNvPr id="4" name="Tijdelijke aanduiding voor voettekst 3"/>
          <p:cNvSpPr>
            <a:spLocks noGrp="1"/>
          </p:cNvSpPr>
          <p:nvPr>
            <p:ph type="ftr" sz="quarter" idx="11"/>
          </p:nvPr>
        </p:nvSpPr>
        <p:spPr/>
        <p:txBody>
          <a:bodyPr/>
          <a:lstStyle/>
          <a:p>
            <a:endParaRPr lang="nl-NL" dirty="0"/>
          </a:p>
        </p:txBody>
      </p:sp>
      <p:sp>
        <p:nvSpPr>
          <p:cNvPr id="5" name="Titel 4"/>
          <p:cNvSpPr>
            <a:spLocks noGrp="1"/>
          </p:cNvSpPr>
          <p:nvPr>
            <p:ph type="title"/>
          </p:nvPr>
        </p:nvSpPr>
        <p:spPr/>
        <p:txBody>
          <a:bodyPr/>
          <a:lstStyle/>
          <a:p>
            <a:r>
              <a:rPr lang="nl-NL" dirty="0"/>
              <a:t>Lopende onderzoeken</a:t>
            </a:r>
          </a:p>
        </p:txBody>
      </p:sp>
    </p:spTree>
    <p:extLst>
      <p:ext uri="{BB962C8B-B14F-4D97-AF65-F5344CB8AC3E}">
        <p14:creationId xmlns:p14="http://schemas.microsoft.com/office/powerpoint/2010/main" val="12936968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nummer 1"/>
          <p:cNvSpPr>
            <a:spLocks noGrp="1"/>
          </p:cNvSpPr>
          <p:nvPr>
            <p:ph type="sldNum" sz="quarter" idx="4"/>
          </p:nvPr>
        </p:nvSpPr>
        <p:spPr/>
        <p:txBody>
          <a:bodyPr/>
          <a:lstStyle/>
          <a:p>
            <a:fld id="{1DAD25AC-3D36-459B-92CD-44DA3A629171}" type="slidenum">
              <a:rPr lang="nl-NL" smtClean="0"/>
              <a:pPr/>
              <a:t>11</a:t>
            </a:fld>
            <a:endParaRPr lang="nl-NL" dirty="0"/>
          </a:p>
        </p:txBody>
      </p:sp>
      <p:sp>
        <p:nvSpPr>
          <p:cNvPr id="3" name="Tijdelijke aanduiding voor inhoud 2"/>
          <p:cNvSpPr>
            <a:spLocks noGrp="1"/>
          </p:cNvSpPr>
          <p:nvPr>
            <p:ph idx="1"/>
          </p:nvPr>
        </p:nvSpPr>
        <p:spPr>
          <a:xfrm>
            <a:off x="590872" y="1279301"/>
            <a:ext cx="8229600" cy="4958011"/>
          </a:xfrm>
        </p:spPr>
        <p:txBody>
          <a:bodyPr>
            <a:normAutofit/>
          </a:bodyPr>
          <a:lstStyle/>
          <a:p>
            <a:r>
              <a:rPr lang="nl-NL" b="1" dirty="0"/>
              <a:t>Case </a:t>
            </a:r>
            <a:r>
              <a:rPr lang="nl-NL" b="1" dirty="0" err="1"/>
              <a:t>reports</a:t>
            </a:r>
            <a:r>
              <a:rPr lang="nl-NL" b="1" dirty="0"/>
              <a:t>: </a:t>
            </a:r>
          </a:p>
          <a:p>
            <a:pPr lvl="1"/>
            <a:r>
              <a:rPr lang="nl-NL" i="1" dirty="0"/>
              <a:t>Wat is het: </a:t>
            </a:r>
            <a:r>
              <a:rPr lang="nl-NL" dirty="0"/>
              <a:t>nauwkeurige beschrijving van het therapeutische proces van 1 cliënt</a:t>
            </a:r>
            <a:r>
              <a:rPr lang="nl-NL" i="1" dirty="0"/>
              <a:t>.</a:t>
            </a:r>
          </a:p>
          <a:p>
            <a:pPr lvl="1"/>
            <a:r>
              <a:rPr lang="nl-NL" i="1" dirty="0"/>
              <a:t>Wat kun je ermee: </a:t>
            </a:r>
            <a:r>
              <a:rPr lang="nl-NL" dirty="0"/>
              <a:t>komt straks ter sprake</a:t>
            </a:r>
          </a:p>
          <a:p>
            <a:pPr lvl="1"/>
            <a:r>
              <a:rPr lang="nl-NL" i="1" dirty="0"/>
              <a:t>Wie wordt ‘belast’: </a:t>
            </a:r>
            <a:r>
              <a:rPr lang="nl-NL" dirty="0"/>
              <a:t>therapeut</a:t>
            </a:r>
          </a:p>
        </p:txBody>
      </p:sp>
      <p:sp>
        <p:nvSpPr>
          <p:cNvPr id="4" name="Tijdelijke aanduiding voor voettekst 3"/>
          <p:cNvSpPr>
            <a:spLocks noGrp="1"/>
          </p:cNvSpPr>
          <p:nvPr>
            <p:ph type="ftr" sz="quarter" idx="11"/>
          </p:nvPr>
        </p:nvSpPr>
        <p:spPr/>
        <p:txBody>
          <a:bodyPr/>
          <a:lstStyle/>
          <a:p>
            <a:endParaRPr lang="nl-NL" dirty="0"/>
          </a:p>
        </p:txBody>
      </p:sp>
      <p:sp>
        <p:nvSpPr>
          <p:cNvPr id="5" name="Titel 4"/>
          <p:cNvSpPr>
            <a:spLocks noGrp="1"/>
          </p:cNvSpPr>
          <p:nvPr>
            <p:ph type="title"/>
          </p:nvPr>
        </p:nvSpPr>
        <p:spPr/>
        <p:txBody>
          <a:bodyPr/>
          <a:lstStyle/>
          <a:p>
            <a:r>
              <a:rPr lang="nl-NL" dirty="0"/>
              <a:t>Lopende onderzoeken</a:t>
            </a:r>
          </a:p>
        </p:txBody>
      </p:sp>
    </p:spTree>
    <p:extLst>
      <p:ext uri="{BB962C8B-B14F-4D97-AF65-F5344CB8AC3E}">
        <p14:creationId xmlns:p14="http://schemas.microsoft.com/office/powerpoint/2010/main" val="145574204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nummer 1"/>
          <p:cNvSpPr>
            <a:spLocks noGrp="1"/>
          </p:cNvSpPr>
          <p:nvPr>
            <p:ph type="sldNum" sz="quarter" idx="4"/>
          </p:nvPr>
        </p:nvSpPr>
        <p:spPr/>
        <p:txBody>
          <a:bodyPr/>
          <a:lstStyle/>
          <a:p>
            <a:fld id="{1DAD25AC-3D36-459B-92CD-44DA3A629171}" type="slidenum">
              <a:rPr lang="nl-NL" smtClean="0"/>
              <a:pPr/>
              <a:t>12</a:t>
            </a:fld>
            <a:endParaRPr lang="nl-NL" dirty="0"/>
          </a:p>
        </p:txBody>
      </p:sp>
      <p:sp>
        <p:nvSpPr>
          <p:cNvPr id="3" name="Tijdelijke aanduiding voor inhoud 2"/>
          <p:cNvSpPr>
            <a:spLocks noGrp="1"/>
          </p:cNvSpPr>
          <p:nvPr>
            <p:ph idx="1"/>
          </p:nvPr>
        </p:nvSpPr>
        <p:spPr/>
        <p:txBody>
          <a:bodyPr>
            <a:normAutofit/>
          </a:bodyPr>
          <a:lstStyle/>
          <a:p>
            <a:pPr marL="0" indent="0">
              <a:buNone/>
            </a:pPr>
            <a:r>
              <a:rPr lang="nl-NL" dirty="0"/>
              <a:t>Redenen:</a:t>
            </a:r>
          </a:p>
          <a:p>
            <a:r>
              <a:rPr lang="nl-NL" dirty="0"/>
              <a:t>KT is complex, evaluatie onderzoeksmethoden sluiten niet geheel aan</a:t>
            </a:r>
          </a:p>
          <a:p>
            <a:r>
              <a:rPr lang="nl-NL" dirty="0"/>
              <a:t>Beroepsgroep is (nog) niet zo onderzoeks-</a:t>
            </a:r>
            <a:r>
              <a:rPr lang="nl-NL" dirty="0" err="1"/>
              <a:t>minded</a:t>
            </a:r>
            <a:endParaRPr lang="nl-NL" dirty="0"/>
          </a:p>
          <a:p>
            <a:endParaRPr lang="nl-NL" dirty="0"/>
          </a:p>
          <a:p>
            <a:endParaRPr lang="nl-NL" dirty="0"/>
          </a:p>
          <a:p>
            <a:endParaRPr lang="nl-NL" dirty="0"/>
          </a:p>
          <a:p>
            <a:endParaRPr lang="nl-NL" dirty="0"/>
          </a:p>
          <a:p>
            <a:pPr marL="0" indent="0" algn="ctr">
              <a:buNone/>
            </a:pPr>
            <a:r>
              <a:rPr lang="nl-NL" i="1" dirty="0"/>
              <a:t>Startpunt voor onderzoek: praktijkervaringen</a:t>
            </a:r>
          </a:p>
          <a:p>
            <a:endParaRPr lang="nl-NL" dirty="0"/>
          </a:p>
        </p:txBody>
      </p:sp>
      <p:sp>
        <p:nvSpPr>
          <p:cNvPr id="4" name="Tijdelijke aanduiding voor voettekst 3"/>
          <p:cNvSpPr>
            <a:spLocks noGrp="1"/>
          </p:cNvSpPr>
          <p:nvPr>
            <p:ph type="ftr" sz="quarter" idx="11"/>
          </p:nvPr>
        </p:nvSpPr>
        <p:spPr/>
        <p:txBody>
          <a:bodyPr/>
          <a:lstStyle/>
          <a:p>
            <a:endParaRPr lang="nl-NL" dirty="0"/>
          </a:p>
        </p:txBody>
      </p:sp>
      <p:sp>
        <p:nvSpPr>
          <p:cNvPr id="5" name="Titel 4"/>
          <p:cNvSpPr>
            <a:spLocks noGrp="1"/>
          </p:cNvSpPr>
          <p:nvPr>
            <p:ph type="title"/>
          </p:nvPr>
        </p:nvSpPr>
        <p:spPr/>
        <p:txBody>
          <a:bodyPr>
            <a:normAutofit/>
          </a:bodyPr>
          <a:lstStyle/>
          <a:p>
            <a:r>
              <a:rPr lang="nl-NL" dirty="0"/>
              <a:t>Onderzoek naar KT: MOEILIJK!? </a:t>
            </a:r>
          </a:p>
        </p:txBody>
      </p:sp>
      <p:sp>
        <p:nvSpPr>
          <p:cNvPr id="6" name="PIJL-OMLAAG 5"/>
          <p:cNvSpPr/>
          <p:nvPr/>
        </p:nvSpPr>
        <p:spPr>
          <a:xfrm>
            <a:off x="4355976" y="3140968"/>
            <a:ext cx="432048" cy="1368152"/>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Tree>
    <p:extLst>
      <p:ext uri="{BB962C8B-B14F-4D97-AF65-F5344CB8AC3E}">
        <p14:creationId xmlns:p14="http://schemas.microsoft.com/office/powerpoint/2010/main" val="396898664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nummer 1"/>
          <p:cNvSpPr>
            <a:spLocks noGrp="1"/>
          </p:cNvSpPr>
          <p:nvPr>
            <p:ph type="sldNum" sz="quarter" idx="4"/>
          </p:nvPr>
        </p:nvSpPr>
        <p:spPr/>
        <p:txBody>
          <a:bodyPr/>
          <a:lstStyle/>
          <a:p>
            <a:fld id="{1DAD25AC-3D36-459B-92CD-44DA3A629171}" type="slidenum">
              <a:rPr lang="nl-NL" smtClean="0"/>
              <a:pPr/>
              <a:t>13</a:t>
            </a:fld>
            <a:endParaRPr lang="nl-NL" dirty="0"/>
          </a:p>
        </p:txBody>
      </p:sp>
      <p:sp>
        <p:nvSpPr>
          <p:cNvPr id="3" name="Tijdelijke aanduiding voor inhoud 2"/>
          <p:cNvSpPr>
            <a:spLocks noGrp="1"/>
          </p:cNvSpPr>
          <p:nvPr>
            <p:ph idx="1"/>
          </p:nvPr>
        </p:nvSpPr>
        <p:spPr/>
        <p:txBody>
          <a:bodyPr/>
          <a:lstStyle/>
          <a:p>
            <a:r>
              <a:rPr lang="nl-NL" dirty="0"/>
              <a:t>“Mooie verhalen”</a:t>
            </a:r>
          </a:p>
          <a:p>
            <a:r>
              <a:rPr lang="nl-NL" dirty="0"/>
              <a:t>Verhaal over het therapieverloop van 1 cliënt = casusbeschrijving!</a:t>
            </a:r>
          </a:p>
        </p:txBody>
      </p:sp>
      <p:sp>
        <p:nvSpPr>
          <p:cNvPr id="4" name="Tijdelijke aanduiding voor voettekst 3"/>
          <p:cNvSpPr>
            <a:spLocks noGrp="1"/>
          </p:cNvSpPr>
          <p:nvPr>
            <p:ph type="ftr" sz="quarter" idx="11"/>
          </p:nvPr>
        </p:nvSpPr>
        <p:spPr/>
        <p:txBody>
          <a:bodyPr/>
          <a:lstStyle/>
          <a:p>
            <a:endParaRPr lang="nl-NL" dirty="0"/>
          </a:p>
        </p:txBody>
      </p:sp>
      <p:sp>
        <p:nvSpPr>
          <p:cNvPr id="5" name="Titel 4"/>
          <p:cNvSpPr>
            <a:spLocks noGrp="1"/>
          </p:cNvSpPr>
          <p:nvPr>
            <p:ph type="title"/>
          </p:nvPr>
        </p:nvSpPr>
        <p:spPr/>
        <p:txBody>
          <a:bodyPr/>
          <a:lstStyle/>
          <a:p>
            <a:r>
              <a:rPr lang="nl-NL" dirty="0"/>
              <a:t>Praktijkervaringen? </a:t>
            </a:r>
          </a:p>
        </p:txBody>
      </p:sp>
    </p:spTree>
    <p:extLst>
      <p:ext uri="{BB962C8B-B14F-4D97-AF65-F5344CB8AC3E}">
        <p14:creationId xmlns:p14="http://schemas.microsoft.com/office/powerpoint/2010/main" val="103935198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nummer 1"/>
          <p:cNvSpPr>
            <a:spLocks noGrp="1"/>
          </p:cNvSpPr>
          <p:nvPr>
            <p:ph type="sldNum" sz="quarter" idx="4"/>
          </p:nvPr>
        </p:nvSpPr>
        <p:spPr/>
        <p:txBody>
          <a:bodyPr/>
          <a:lstStyle/>
          <a:p>
            <a:fld id="{1DAD25AC-3D36-459B-92CD-44DA3A629171}" type="slidenum">
              <a:rPr lang="nl-NL" smtClean="0"/>
              <a:pPr/>
              <a:t>14</a:t>
            </a:fld>
            <a:endParaRPr lang="nl-NL" dirty="0"/>
          </a:p>
        </p:txBody>
      </p:sp>
      <p:sp>
        <p:nvSpPr>
          <p:cNvPr id="3" name="Tijdelijke aanduiding voor inhoud 2"/>
          <p:cNvSpPr>
            <a:spLocks noGrp="1"/>
          </p:cNvSpPr>
          <p:nvPr>
            <p:ph idx="1"/>
          </p:nvPr>
        </p:nvSpPr>
        <p:spPr/>
        <p:txBody>
          <a:bodyPr/>
          <a:lstStyle/>
          <a:p>
            <a:pPr lvl="0"/>
            <a:r>
              <a:rPr lang="nl-NL" dirty="0"/>
              <a:t>Case report = casusbeschrijving</a:t>
            </a:r>
          </a:p>
          <a:p>
            <a:pPr lvl="1"/>
            <a:r>
              <a:rPr lang="nl-NL" dirty="0"/>
              <a:t>Verslag van het therapeutisch traject van 1 cliënt </a:t>
            </a:r>
          </a:p>
          <a:p>
            <a:pPr lvl="1"/>
            <a:r>
              <a:rPr lang="nl-NL" dirty="0"/>
              <a:t>Ligt dicht bij de praktijk (je verslaglegging!)</a:t>
            </a:r>
          </a:p>
          <a:p>
            <a:pPr lvl="1"/>
            <a:r>
              <a:rPr lang="nl-NL" dirty="0"/>
              <a:t>Het is onderzoek waarbij de therapeutische setting in tact blijft</a:t>
            </a:r>
          </a:p>
          <a:p>
            <a:pPr lvl="1"/>
            <a:r>
              <a:rPr lang="nl-NL" dirty="0"/>
              <a:t>Ruimte voor details, opening van ‘the black box’</a:t>
            </a:r>
          </a:p>
          <a:p>
            <a:pPr lvl="1">
              <a:buFont typeface="Courier New" panose="02070309020205020404" pitchFamily="49" charset="0"/>
              <a:buChar char="o"/>
            </a:pPr>
            <a:endParaRPr lang="nl-NL" dirty="0"/>
          </a:p>
          <a:p>
            <a:endParaRPr lang="nl-NL" dirty="0"/>
          </a:p>
        </p:txBody>
      </p:sp>
      <p:sp>
        <p:nvSpPr>
          <p:cNvPr id="4" name="Tijdelijke aanduiding voor voettekst 3"/>
          <p:cNvSpPr>
            <a:spLocks noGrp="1"/>
          </p:cNvSpPr>
          <p:nvPr>
            <p:ph type="ftr" sz="quarter" idx="11"/>
          </p:nvPr>
        </p:nvSpPr>
        <p:spPr/>
        <p:txBody>
          <a:bodyPr/>
          <a:lstStyle/>
          <a:p>
            <a:endParaRPr lang="nl-NL" dirty="0"/>
          </a:p>
        </p:txBody>
      </p:sp>
      <p:sp>
        <p:nvSpPr>
          <p:cNvPr id="5" name="Titel 4"/>
          <p:cNvSpPr>
            <a:spLocks noGrp="1"/>
          </p:cNvSpPr>
          <p:nvPr>
            <p:ph type="title"/>
          </p:nvPr>
        </p:nvSpPr>
        <p:spPr/>
        <p:txBody>
          <a:bodyPr/>
          <a:lstStyle/>
          <a:p>
            <a:r>
              <a:rPr lang="nl-NL" dirty="0"/>
              <a:t>Wat is een case report?</a:t>
            </a:r>
          </a:p>
        </p:txBody>
      </p:sp>
    </p:spTree>
    <p:extLst>
      <p:ext uri="{BB962C8B-B14F-4D97-AF65-F5344CB8AC3E}">
        <p14:creationId xmlns:p14="http://schemas.microsoft.com/office/powerpoint/2010/main" val="330953395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nummer 1"/>
          <p:cNvSpPr>
            <a:spLocks noGrp="1"/>
          </p:cNvSpPr>
          <p:nvPr>
            <p:ph type="sldNum" sz="quarter" idx="4"/>
          </p:nvPr>
        </p:nvSpPr>
        <p:spPr/>
        <p:txBody>
          <a:bodyPr/>
          <a:lstStyle/>
          <a:p>
            <a:fld id="{1DAD25AC-3D36-459B-92CD-44DA3A629171}" type="slidenum">
              <a:rPr lang="nl-NL" smtClean="0"/>
              <a:pPr/>
              <a:t>15</a:t>
            </a:fld>
            <a:endParaRPr lang="nl-NL" dirty="0"/>
          </a:p>
        </p:txBody>
      </p:sp>
      <p:sp>
        <p:nvSpPr>
          <p:cNvPr id="3" name="Tijdelijke aanduiding voor inhoud 2"/>
          <p:cNvSpPr>
            <a:spLocks noGrp="1"/>
          </p:cNvSpPr>
          <p:nvPr>
            <p:ph idx="1"/>
          </p:nvPr>
        </p:nvSpPr>
        <p:spPr/>
        <p:txBody>
          <a:bodyPr/>
          <a:lstStyle/>
          <a:p>
            <a:r>
              <a:rPr lang="nl-NL" dirty="0"/>
              <a:t>1 onderzoekseenheid (1 cliënt)</a:t>
            </a:r>
          </a:p>
          <a:p>
            <a:r>
              <a:rPr lang="nl-NL" dirty="0"/>
              <a:t>Mix van kwalitatieve en kwantitatieve elementen</a:t>
            </a:r>
          </a:p>
          <a:p>
            <a:r>
              <a:rPr lang="nl-NL" dirty="0"/>
              <a:t>Uitkomsten hebben lage externe validiteit (zijn moeilijk te generaliseren naar andere personen of situaties)</a:t>
            </a:r>
          </a:p>
          <a:p>
            <a:pPr lvl="1">
              <a:buFont typeface="Symbol" charset="0"/>
              <a:buChar char=""/>
            </a:pPr>
            <a:r>
              <a:rPr lang="nl-NL" dirty="0"/>
              <a:t>Met een case </a:t>
            </a:r>
            <a:r>
              <a:rPr lang="nl-NL" dirty="0" err="1"/>
              <a:t>study</a:t>
            </a:r>
            <a:r>
              <a:rPr lang="nl-NL" dirty="0"/>
              <a:t> alléén kun je dus geen uitspraken doen over de effecten van KT! </a:t>
            </a:r>
          </a:p>
          <a:p>
            <a:pPr lvl="1">
              <a:buFont typeface="Symbol" charset="0"/>
              <a:buChar char=""/>
            </a:pPr>
            <a:r>
              <a:rPr lang="nl-NL" dirty="0"/>
              <a:t>Wel kun je inzicht geven in bijvoorbeeld: de therapieresultaten bij deze cliënt, het therapeutisch proces en het mogelijke werkingsmechanisme</a:t>
            </a:r>
          </a:p>
          <a:p>
            <a:pPr marL="457200" lvl="1" indent="0">
              <a:buNone/>
            </a:pPr>
            <a:endParaRPr lang="nl-NL" dirty="0"/>
          </a:p>
          <a:p>
            <a:pPr marL="0" indent="0">
              <a:buNone/>
            </a:pPr>
            <a:endParaRPr lang="nl-NL" dirty="0"/>
          </a:p>
        </p:txBody>
      </p:sp>
      <p:sp>
        <p:nvSpPr>
          <p:cNvPr id="4" name="Tijdelijke aanduiding voor voettekst 3"/>
          <p:cNvSpPr>
            <a:spLocks noGrp="1"/>
          </p:cNvSpPr>
          <p:nvPr>
            <p:ph type="ftr" sz="quarter" idx="11"/>
          </p:nvPr>
        </p:nvSpPr>
        <p:spPr/>
        <p:txBody>
          <a:bodyPr/>
          <a:lstStyle/>
          <a:p>
            <a:endParaRPr lang="nl-NL" dirty="0"/>
          </a:p>
        </p:txBody>
      </p:sp>
      <p:sp>
        <p:nvSpPr>
          <p:cNvPr id="5" name="Titel 4"/>
          <p:cNvSpPr>
            <a:spLocks noGrp="1"/>
          </p:cNvSpPr>
          <p:nvPr>
            <p:ph type="title"/>
          </p:nvPr>
        </p:nvSpPr>
        <p:spPr/>
        <p:txBody>
          <a:bodyPr/>
          <a:lstStyle/>
          <a:p>
            <a:r>
              <a:rPr lang="nl-NL" dirty="0"/>
              <a:t>Een aantal kenmerken</a:t>
            </a:r>
          </a:p>
        </p:txBody>
      </p:sp>
    </p:spTree>
    <p:extLst>
      <p:ext uri="{BB962C8B-B14F-4D97-AF65-F5344CB8AC3E}">
        <p14:creationId xmlns:p14="http://schemas.microsoft.com/office/powerpoint/2010/main" val="226401750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nummer 1"/>
          <p:cNvSpPr>
            <a:spLocks noGrp="1"/>
          </p:cNvSpPr>
          <p:nvPr>
            <p:ph type="sldNum" sz="quarter" idx="4"/>
          </p:nvPr>
        </p:nvSpPr>
        <p:spPr/>
        <p:txBody>
          <a:bodyPr/>
          <a:lstStyle/>
          <a:p>
            <a:fld id="{1DAD25AC-3D36-459B-92CD-44DA3A629171}" type="slidenum">
              <a:rPr lang="nl-NL" smtClean="0"/>
              <a:pPr/>
              <a:t>16</a:t>
            </a:fld>
            <a:endParaRPr lang="nl-NL" dirty="0"/>
          </a:p>
        </p:txBody>
      </p:sp>
      <p:sp>
        <p:nvSpPr>
          <p:cNvPr id="3" name="Tijdelijke aanduiding voor inhoud 2"/>
          <p:cNvSpPr>
            <a:spLocks noGrp="1"/>
          </p:cNvSpPr>
          <p:nvPr>
            <p:ph idx="1"/>
          </p:nvPr>
        </p:nvSpPr>
        <p:spPr/>
        <p:txBody>
          <a:bodyPr>
            <a:normAutofit fontScale="92500" lnSpcReduction="10000"/>
          </a:bodyPr>
          <a:lstStyle/>
          <a:p>
            <a:r>
              <a:rPr lang="nl-NL" dirty="0"/>
              <a:t>De werking van KT laten zien </a:t>
            </a:r>
          </a:p>
          <a:p>
            <a:pPr marL="0" indent="0">
              <a:buNone/>
            </a:pPr>
            <a:r>
              <a:rPr lang="nl-NL" dirty="0"/>
              <a:t> </a:t>
            </a:r>
          </a:p>
          <a:p>
            <a:r>
              <a:rPr lang="nl-NL" dirty="0"/>
              <a:t>Delen van waardevolle ervaringen met je collega’s</a:t>
            </a:r>
          </a:p>
          <a:p>
            <a:endParaRPr lang="nl-NL" dirty="0"/>
          </a:p>
          <a:p>
            <a:r>
              <a:rPr lang="nl-NL" dirty="0"/>
              <a:t>Jezelf trainen in wetenschappelijk kijken naar KT</a:t>
            </a:r>
          </a:p>
          <a:p>
            <a:endParaRPr lang="nl-NL" dirty="0"/>
          </a:p>
          <a:p>
            <a:r>
              <a:rPr lang="nl-NL" dirty="0"/>
              <a:t>Geleidelijk aan bewijs verzamelen voor de werkzaamheid van KT (meerdere goede case </a:t>
            </a:r>
            <a:r>
              <a:rPr lang="nl-NL" dirty="0" err="1"/>
              <a:t>reports</a:t>
            </a:r>
            <a:r>
              <a:rPr lang="nl-NL" dirty="0"/>
              <a:t> over 1 onderwerp/indicatie)</a:t>
            </a:r>
          </a:p>
          <a:p>
            <a:pPr marL="0" indent="0">
              <a:buNone/>
            </a:pPr>
            <a:endParaRPr lang="nl-NL" dirty="0"/>
          </a:p>
          <a:p>
            <a:r>
              <a:rPr lang="nl-NL" dirty="0"/>
              <a:t>‘Product’ voor gemeenten, verzekeraar, verwijzers en natuurlijk ‘potentiële cliënten’</a:t>
            </a:r>
          </a:p>
          <a:p>
            <a:endParaRPr lang="nl-NL" dirty="0"/>
          </a:p>
        </p:txBody>
      </p:sp>
      <p:sp>
        <p:nvSpPr>
          <p:cNvPr id="4" name="Tijdelijke aanduiding voor voettekst 3"/>
          <p:cNvSpPr>
            <a:spLocks noGrp="1"/>
          </p:cNvSpPr>
          <p:nvPr>
            <p:ph type="ftr" sz="quarter" idx="11"/>
          </p:nvPr>
        </p:nvSpPr>
        <p:spPr/>
        <p:txBody>
          <a:bodyPr/>
          <a:lstStyle/>
          <a:p>
            <a:endParaRPr lang="nl-NL" dirty="0"/>
          </a:p>
        </p:txBody>
      </p:sp>
      <p:sp>
        <p:nvSpPr>
          <p:cNvPr id="5" name="Titel 4"/>
          <p:cNvSpPr>
            <a:spLocks noGrp="1"/>
          </p:cNvSpPr>
          <p:nvPr>
            <p:ph type="title"/>
          </p:nvPr>
        </p:nvSpPr>
        <p:spPr/>
        <p:txBody>
          <a:bodyPr/>
          <a:lstStyle/>
          <a:p>
            <a:r>
              <a:rPr lang="nl-NL" dirty="0"/>
              <a:t>Wat is het nut van case </a:t>
            </a:r>
            <a:r>
              <a:rPr lang="nl-NL" dirty="0" err="1"/>
              <a:t>reports</a:t>
            </a:r>
            <a:r>
              <a:rPr lang="nl-NL" dirty="0"/>
              <a:t>? </a:t>
            </a:r>
          </a:p>
        </p:txBody>
      </p:sp>
    </p:spTree>
    <p:extLst>
      <p:ext uri="{BB962C8B-B14F-4D97-AF65-F5344CB8AC3E}">
        <p14:creationId xmlns:p14="http://schemas.microsoft.com/office/powerpoint/2010/main" val="234678211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nummer 1"/>
          <p:cNvSpPr>
            <a:spLocks noGrp="1"/>
          </p:cNvSpPr>
          <p:nvPr>
            <p:ph type="sldNum" sz="quarter" idx="4"/>
          </p:nvPr>
        </p:nvSpPr>
        <p:spPr/>
        <p:txBody>
          <a:bodyPr/>
          <a:lstStyle/>
          <a:p>
            <a:fld id="{1DAD25AC-3D36-459B-92CD-44DA3A629171}" type="slidenum">
              <a:rPr lang="nl-NL" smtClean="0"/>
              <a:pPr/>
              <a:t>17</a:t>
            </a:fld>
            <a:endParaRPr lang="nl-NL" dirty="0"/>
          </a:p>
        </p:txBody>
      </p:sp>
      <p:sp>
        <p:nvSpPr>
          <p:cNvPr id="3" name="Tijdelijke aanduiding voor inhoud 2"/>
          <p:cNvSpPr>
            <a:spLocks noGrp="1"/>
          </p:cNvSpPr>
          <p:nvPr>
            <p:ph idx="1"/>
          </p:nvPr>
        </p:nvSpPr>
        <p:spPr/>
        <p:txBody>
          <a:bodyPr>
            <a:normAutofit/>
          </a:bodyPr>
          <a:lstStyle/>
          <a:p>
            <a:pPr>
              <a:buFont typeface="Arial"/>
              <a:buChar char="•"/>
            </a:pPr>
            <a:r>
              <a:rPr lang="nl-NL" dirty="0"/>
              <a:t>Een casus waarin een vooraf goed beschreven theorie wordt getest</a:t>
            </a:r>
          </a:p>
          <a:p>
            <a:pPr>
              <a:buFont typeface="Arial"/>
              <a:buChar char="•"/>
            </a:pPr>
            <a:r>
              <a:rPr lang="nl-NL" dirty="0"/>
              <a:t>Een extreme of unieke casus of omstandigheden</a:t>
            </a:r>
          </a:p>
          <a:p>
            <a:pPr>
              <a:buFont typeface="Arial"/>
              <a:buChar char="•"/>
            </a:pPr>
            <a:r>
              <a:rPr lang="nl-NL" dirty="0"/>
              <a:t>Een representatieve of typische casus (representatief voor een bepaalde doelgroep, of representatief voor een bepaalde ervaring) Een revolutionaire casus, waarin iets naar voren komt wat nog niet in de wetenschap is beschreven</a:t>
            </a:r>
          </a:p>
          <a:p>
            <a:pPr>
              <a:buFont typeface="Arial"/>
              <a:buChar char="•"/>
            </a:pPr>
            <a:r>
              <a:rPr lang="nl-NL" dirty="0"/>
              <a:t>Longitudinale casus: hoe bepaalde condities veranderen in </a:t>
            </a:r>
            <a:r>
              <a:rPr lang="nl-NL"/>
              <a:t>de tijd</a:t>
            </a:r>
            <a:endParaRPr lang="nl-NL" dirty="0"/>
          </a:p>
        </p:txBody>
      </p:sp>
      <p:sp>
        <p:nvSpPr>
          <p:cNvPr id="4" name="Tijdelijke aanduiding voor voettekst 3"/>
          <p:cNvSpPr>
            <a:spLocks noGrp="1"/>
          </p:cNvSpPr>
          <p:nvPr>
            <p:ph type="ftr" sz="quarter" idx="11"/>
          </p:nvPr>
        </p:nvSpPr>
        <p:spPr/>
        <p:txBody>
          <a:bodyPr/>
          <a:lstStyle/>
          <a:p>
            <a:endParaRPr lang="nl-NL" dirty="0"/>
          </a:p>
        </p:txBody>
      </p:sp>
      <p:sp>
        <p:nvSpPr>
          <p:cNvPr id="5" name="Titel 4"/>
          <p:cNvSpPr>
            <a:spLocks noGrp="1"/>
          </p:cNvSpPr>
          <p:nvPr>
            <p:ph type="title"/>
          </p:nvPr>
        </p:nvSpPr>
        <p:spPr/>
        <p:txBody>
          <a:bodyPr/>
          <a:lstStyle/>
          <a:p>
            <a:r>
              <a:rPr lang="nl-NL" dirty="0"/>
              <a:t>De volgende casussen bestaan</a:t>
            </a:r>
          </a:p>
        </p:txBody>
      </p:sp>
    </p:spTree>
    <p:extLst>
      <p:ext uri="{BB962C8B-B14F-4D97-AF65-F5344CB8AC3E}">
        <p14:creationId xmlns:p14="http://schemas.microsoft.com/office/powerpoint/2010/main" val="86426929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nummer 1"/>
          <p:cNvSpPr>
            <a:spLocks noGrp="1"/>
          </p:cNvSpPr>
          <p:nvPr>
            <p:ph type="sldNum" sz="quarter" idx="4"/>
          </p:nvPr>
        </p:nvSpPr>
        <p:spPr/>
        <p:txBody>
          <a:bodyPr/>
          <a:lstStyle/>
          <a:p>
            <a:fld id="{1DAD25AC-3D36-459B-92CD-44DA3A629171}" type="slidenum">
              <a:rPr lang="nl-NL" smtClean="0"/>
              <a:pPr/>
              <a:t>18</a:t>
            </a:fld>
            <a:endParaRPr lang="nl-NL" dirty="0"/>
          </a:p>
        </p:txBody>
      </p:sp>
      <p:sp>
        <p:nvSpPr>
          <p:cNvPr id="3" name="Tijdelijke aanduiding voor inhoud 2"/>
          <p:cNvSpPr>
            <a:spLocks noGrp="1"/>
          </p:cNvSpPr>
          <p:nvPr>
            <p:ph idx="1"/>
          </p:nvPr>
        </p:nvSpPr>
        <p:spPr>
          <a:xfrm>
            <a:off x="590872" y="1556792"/>
            <a:ext cx="8229600" cy="4032448"/>
          </a:xfrm>
        </p:spPr>
        <p:txBody>
          <a:bodyPr>
            <a:normAutofit/>
          </a:bodyPr>
          <a:lstStyle/>
          <a:p>
            <a:pPr marL="0" indent="0">
              <a:buNone/>
            </a:pPr>
            <a:r>
              <a:rPr lang="nl-NL" dirty="0"/>
              <a:t>In de medische wetenschap vooral gericht op:</a:t>
            </a:r>
          </a:p>
          <a:p>
            <a:pPr lvl="1"/>
            <a:r>
              <a:rPr lang="nl-NL" sz="2400" dirty="0"/>
              <a:t>het beschrijven van een </a:t>
            </a:r>
            <a:r>
              <a:rPr lang="nl-NL" sz="2400" b="1" dirty="0"/>
              <a:t>bijzonder geval </a:t>
            </a:r>
            <a:r>
              <a:rPr lang="nl-NL" sz="2400" i="1" dirty="0"/>
              <a:t>(‘doorbraak’ in de geneeskunde)</a:t>
            </a:r>
          </a:p>
          <a:p>
            <a:pPr lvl="1"/>
            <a:r>
              <a:rPr lang="nl-NL" sz="2400" dirty="0"/>
              <a:t>het beschrijven van </a:t>
            </a:r>
            <a:r>
              <a:rPr lang="nl-NL" sz="2400" b="1" dirty="0"/>
              <a:t>bijwerkingen</a:t>
            </a:r>
            <a:r>
              <a:rPr lang="nl-NL" sz="2400" dirty="0"/>
              <a:t> </a:t>
            </a:r>
            <a:r>
              <a:rPr lang="nl-NL" sz="2400" i="1" dirty="0"/>
              <a:t>(meestal van medicatie)</a:t>
            </a:r>
            <a:endParaRPr lang="nl-NL" dirty="0"/>
          </a:p>
          <a:p>
            <a:endParaRPr lang="nl-NL" i="1" dirty="0"/>
          </a:p>
        </p:txBody>
      </p:sp>
      <p:sp>
        <p:nvSpPr>
          <p:cNvPr id="4" name="Tijdelijke aanduiding voor voettekst 3"/>
          <p:cNvSpPr>
            <a:spLocks noGrp="1"/>
          </p:cNvSpPr>
          <p:nvPr>
            <p:ph type="ftr" sz="quarter" idx="11"/>
          </p:nvPr>
        </p:nvSpPr>
        <p:spPr/>
        <p:txBody>
          <a:bodyPr/>
          <a:lstStyle/>
          <a:p>
            <a:endParaRPr lang="nl-NL" dirty="0"/>
          </a:p>
        </p:txBody>
      </p:sp>
      <p:sp>
        <p:nvSpPr>
          <p:cNvPr id="5" name="Titel 4"/>
          <p:cNvSpPr>
            <a:spLocks noGrp="1"/>
          </p:cNvSpPr>
          <p:nvPr>
            <p:ph type="title"/>
          </p:nvPr>
        </p:nvSpPr>
        <p:spPr/>
        <p:txBody>
          <a:bodyPr/>
          <a:lstStyle/>
          <a:p>
            <a:r>
              <a:rPr lang="nl-NL" dirty="0"/>
              <a:t>Doelen van een case report (1)</a:t>
            </a:r>
          </a:p>
        </p:txBody>
      </p:sp>
    </p:spTree>
    <p:extLst>
      <p:ext uri="{BB962C8B-B14F-4D97-AF65-F5344CB8AC3E}">
        <p14:creationId xmlns:p14="http://schemas.microsoft.com/office/powerpoint/2010/main" val="268760512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nummer 1"/>
          <p:cNvSpPr>
            <a:spLocks noGrp="1"/>
          </p:cNvSpPr>
          <p:nvPr>
            <p:ph type="sldNum" sz="quarter" idx="4"/>
          </p:nvPr>
        </p:nvSpPr>
        <p:spPr/>
        <p:txBody>
          <a:bodyPr/>
          <a:lstStyle/>
          <a:p>
            <a:fld id="{1DAD25AC-3D36-459B-92CD-44DA3A629171}" type="slidenum">
              <a:rPr lang="nl-NL" smtClean="0"/>
              <a:pPr/>
              <a:t>19</a:t>
            </a:fld>
            <a:endParaRPr lang="nl-NL" dirty="0"/>
          </a:p>
        </p:txBody>
      </p:sp>
      <p:sp>
        <p:nvSpPr>
          <p:cNvPr id="4" name="Tijdelijke aanduiding voor voettekst 3"/>
          <p:cNvSpPr>
            <a:spLocks noGrp="1"/>
          </p:cNvSpPr>
          <p:nvPr>
            <p:ph type="ftr" sz="quarter" idx="11"/>
          </p:nvPr>
        </p:nvSpPr>
        <p:spPr/>
        <p:txBody>
          <a:bodyPr/>
          <a:lstStyle/>
          <a:p>
            <a:endParaRPr lang="nl-NL" dirty="0"/>
          </a:p>
        </p:txBody>
      </p:sp>
      <p:sp>
        <p:nvSpPr>
          <p:cNvPr id="5" name="Titel 4"/>
          <p:cNvSpPr>
            <a:spLocks noGrp="1"/>
          </p:cNvSpPr>
          <p:nvPr>
            <p:ph type="title"/>
          </p:nvPr>
        </p:nvSpPr>
        <p:spPr/>
        <p:txBody>
          <a:bodyPr/>
          <a:lstStyle/>
          <a:p>
            <a:r>
              <a:rPr lang="nl-NL" dirty="0"/>
              <a:t>Doelen van een case report (2)</a:t>
            </a:r>
          </a:p>
        </p:txBody>
      </p:sp>
      <p:sp>
        <p:nvSpPr>
          <p:cNvPr id="6" name="Rechthoek 5"/>
          <p:cNvSpPr/>
          <p:nvPr/>
        </p:nvSpPr>
        <p:spPr>
          <a:xfrm>
            <a:off x="539552" y="1268760"/>
            <a:ext cx="8208912" cy="4401205"/>
          </a:xfrm>
          <a:prstGeom prst="rect">
            <a:avLst/>
          </a:prstGeom>
        </p:spPr>
        <p:txBody>
          <a:bodyPr wrap="square">
            <a:spAutoFit/>
          </a:bodyPr>
          <a:lstStyle/>
          <a:p>
            <a:r>
              <a:rPr lang="nl-NL" sz="2800" dirty="0">
                <a:latin typeface="Verdana"/>
                <a:cs typeface="Verdana"/>
              </a:rPr>
              <a:t>Een </a:t>
            </a:r>
            <a:r>
              <a:rPr lang="nl-NL" sz="2800" b="1" dirty="0">
                <a:latin typeface="Verdana"/>
                <a:cs typeface="Verdana"/>
              </a:rPr>
              <a:t>causale relatie </a:t>
            </a:r>
            <a:r>
              <a:rPr lang="nl-NL" sz="2800" dirty="0">
                <a:latin typeface="Verdana"/>
                <a:cs typeface="Verdana"/>
              </a:rPr>
              <a:t>leggen: </a:t>
            </a:r>
            <a:r>
              <a:rPr lang="nl-NL" sz="2800" i="1" dirty="0">
                <a:latin typeface="Verdana"/>
                <a:cs typeface="Verdana"/>
              </a:rPr>
              <a:t>verband aantonen tussen de gegeven therapie en de opgetreden effecten</a:t>
            </a:r>
          </a:p>
          <a:p>
            <a:endParaRPr lang="nl-NL" sz="2800" i="1" dirty="0">
              <a:latin typeface="Verdana"/>
              <a:cs typeface="Verdana"/>
            </a:endParaRPr>
          </a:p>
          <a:p>
            <a:r>
              <a:rPr lang="nl-NL" sz="2800" dirty="0">
                <a:latin typeface="Verdana"/>
                <a:cs typeface="Verdana"/>
              </a:rPr>
              <a:t>Een </a:t>
            </a:r>
            <a:r>
              <a:rPr lang="nl-NL" sz="2800" b="1" dirty="0">
                <a:latin typeface="Verdana"/>
                <a:cs typeface="Verdana"/>
              </a:rPr>
              <a:t>interventie beschrijven</a:t>
            </a:r>
            <a:r>
              <a:rPr lang="nl-NL" sz="2800" dirty="0">
                <a:latin typeface="Verdana"/>
                <a:cs typeface="Verdana"/>
              </a:rPr>
              <a:t>: </a:t>
            </a:r>
            <a:r>
              <a:rPr lang="nl-NL" sz="2800" i="1" dirty="0">
                <a:latin typeface="Verdana"/>
                <a:cs typeface="Verdana"/>
              </a:rPr>
              <a:t>wat gebeurt er precies in de therapie</a:t>
            </a:r>
          </a:p>
          <a:p>
            <a:endParaRPr lang="nl-NL" sz="2800" i="1" dirty="0">
              <a:latin typeface="Verdana"/>
              <a:cs typeface="Verdana"/>
            </a:endParaRPr>
          </a:p>
          <a:p>
            <a:r>
              <a:rPr lang="nl-NL" sz="2800" dirty="0">
                <a:latin typeface="Verdana"/>
                <a:cs typeface="Verdana"/>
              </a:rPr>
              <a:t>Het </a:t>
            </a:r>
            <a:r>
              <a:rPr lang="nl-NL" sz="2800" b="1" dirty="0">
                <a:latin typeface="Verdana"/>
                <a:cs typeface="Verdana"/>
              </a:rPr>
              <a:t>verkennen</a:t>
            </a:r>
            <a:r>
              <a:rPr lang="nl-NL" sz="2800" dirty="0">
                <a:latin typeface="Verdana"/>
                <a:cs typeface="Verdana"/>
              </a:rPr>
              <a:t> van situaties: </a:t>
            </a:r>
            <a:r>
              <a:rPr lang="nl-NL" sz="2800" i="1" dirty="0">
                <a:latin typeface="Verdana"/>
                <a:cs typeface="Verdana"/>
              </a:rPr>
              <a:t>laten zien op welke manier de therapie vorm kan krijgen bij cliënt X</a:t>
            </a:r>
          </a:p>
        </p:txBody>
      </p:sp>
    </p:spTree>
    <p:extLst>
      <p:ext uri="{BB962C8B-B14F-4D97-AF65-F5344CB8AC3E}">
        <p14:creationId xmlns:p14="http://schemas.microsoft.com/office/powerpoint/2010/main" val="99818914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nummer 1"/>
          <p:cNvSpPr>
            <a:spLocks noGrp="1"/>
          </p:cNvSpPr>
          <p:nvPr>
            <p:ph type="sldNum" sz="quarter" idx="4"/>
          </p:nvPr>
        </p:nvSpPr>
        <p:spPr/>
        <p:txBody>
          <a:bodyPr/>
          <a:lstStyle/>
          <a:p>
            <a:fld id="{1DAD25AC-3D36-459B-92CD-44DA3A629171}" type="slidenum">
              <a:rPr lang="nl-NL" smtClean="0"/>
              <a:pPr/>
              <a:t>2</a:t>
            </a:fld>
            <a:endParaRPr lang="nl-NL" dirty="0"/>
          </a:p>
        </p:txBody>
      </p:sp>
      <p:sp>
        <p:nvSpPr>
          <p:cNvPr id="3" name="Tijdelijke aanduiding voor inhoud 2"/>
          <p:cNvSpPr>
            <a:spLocks noGrp="1"/>
          </p:cNvSpPr>
          <p:nvPr>
            <p:ph idx="1"/>
          </p:nvPr>
        </p:nvSpPr>
        <p:spPr/>
        <p:txBody>
          <a:bodyPr>
            <a:normAutofit lnSpcReduction="10000"/>
          </a:bodyPr>
          <a:lstStyle/>
          <a:p>
            <a:r>
              <a:rPr lang="nl-NL" dirty="0"/>
              <a:t>Eigen nieuwsgierigheid: waar zou je meer van willen weten?</a:t>
            </a:r>
          </a:p>
          <a:p>
            <a:r>
              <a:rPr lang="nl-NL" dirty="0"/>
              <a:t>Nieuwsgierigheid van anderen: </a:t>
            </a:r>
          </a:p>
          <a:p>
            <a:pPr lvl="1"/>
            <a:r>
              <a:rPr lang="nl-NL" dirty="0"/>
              <a:t>Andere informeren over: wat is KT? Werkt het? Hoe werkt het dan? Bij welke doelgroep(en) werkt welke interventie het beste?</a:t>
            </a:r>
          </a:p>
          <a:p>
            <a:pPr lvl="1"/>
            <a:r>
              <a:rPr lang="nl-NL" dirty="0"/>
              <a:t>Wie zijn die anderen: verwijzers, potentiële cliënten, …  </a:t>
            </a:r>
          </a:p>
          <a:p>
            <a:r>
              <a:rPr lang="nl-NL" dirty="0"/>
              <a:t>Eisen van buitenaf (verzekeraars, beleidsmakers, overheid): aantonen werkzaamheid, kwaliteit en veiligheid (om best mogelijke zorg te garanderen)</a:t>
            </a:r>
          </a:p>
          <a:p>
            <a:endParaRPr lang="nl-NL" dirty="0"/>
          </a:p>
        </p:txBody>
      </p:sp>
      <p:sp>
        <p:nvSpPr>
          <p:cNvPr id="4" name="Tijdelijke aanduiding voor voettekst 3"/>
          <p:cNvSpPr>
            <a:spLocks noGrp="1"/>
          </p:cNvSpPr>
          <p:nvPr>
            <p:ph type="ftr" sz="quarter" idx="11"/>
          </p:nvPr>
        </p:nvSpPr>
        <p:spPr/>
        <p:txBody>
          <a:bodyPr/>
          <a:lstStyle/>
          <a:p>
            <a:endParaRPr lang="nl-NL" dirty="0"/>
          </a:p>
        </p:txBody>
      </p:sp>
      <p:sp>
        <p:nvSpPr>
          <p:cNvPr id="5" name="Titel 4"/>
          <p:cNvSpPr>
            <a:spLocks noGrp="1"/>
          </p:cNvSpPr>
          <p:nvPr>
            <p:ph type="title"/>
          </p:nvPr>
        </p:nvSpPr>
        <p:spPr/>
        <p:txBody>
          <a:bodyPr/>
          <a:lstStyle/>
          <a:p>
            <a:r>
              <a:rPr lang="nl-NL" dirty="0"/>
              <a:t>Waarom doen we eigenlijk onderzoek?</a:t>
            </a:r>
          </a:p>
        </p:txBody>
      </p:sp>
    </p:spTree>
    <p:extLst>
      <p:ext uri="{BB962C8B-B14F-4D97-AF65-F5344CB8AC3E}">
        <p14:creationId xmlns:p14="http://schemas.microsoft.com/office/powerpoint/2010/main" val="236155793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nummer 1"/>
          <p:cNvSpPr>
            <a:spLocks noGrp="1"/>
          </p:cNvSpPr>
          <p:nvPr>
            <p:ph type="sldNum" sz="quarter" idx="4"/>
          </p:nvPr>
        </p:nvSpPr>
        <p:spPr/>
        <p:txBody>
          <a:bodyPr/>
          <a:lstStyle/>
          <a:p>
            <a:fld id="{1DAD25AC-3D36-459B-92CD-44DA3A629171}" type="slidenum">
              <a:rPr lang="nl-NL" smtClean="0"/>
              <a:pPr/>
              <a:t>20</a:t>
            </a:fld>
            <a:endParaRPr lang="nl-NL" dirty="0"/>
          </a:p>
        </p:txBody>
      </p:sp>
      <p:sp>
        <p:nvSpPr>
          <p:cNvPr id="3" name="Tijdelijke aanduiding voor inhoud 2"/>
          <p:cNvSpPr>
            <a:spLocks noGrp="1"/>
          </p:cNvSpPr>
          <p:nvPr>
            <p:ph idx="1"/>
          </p:nvPr>
        </p:nvSpPr>
        <p:spPr>
          <a:xfrm>
            <a:off x="590872" y="1340768"/>
            <a:ext cx="8229600" cy="4248472"/>
          </a:xfrm>
        </p:spPr>
        <p:txBody>
          <a:bodyPr>
            <a:normAutofit fontScale="77500" lnSpcReduction="20000"/>
          </a:bodyPr>
          <a:lstStyle/>
          <a:p>
            <a:r>
              <a:rPr lang="nl-NL" b="1" dirty="0"/>
              <a:t>Retrospectief </a:t>
            </a:r>
            <a:r>
              <a:rPr lang="nl-NL" dirty="0"/>
              <a:t>= terugkijkend</a:t>
            </a:r>
          </a:p>
          <a:p>
            <a:pPr lvl="1"/>
            <a:r>
              <a:rPr lang="nl-NL" i="1" dirty="0"/>
              <a:t>Je beschrijft een casus die al is afgerond.</a:t>
            </a:r>
          </a:p>
          <a:p>
            <a:pPr lvl="1"/>
            <a:r>
              <a:rPr lang="nl-NL" i="1" dirty="0"/>
              <a:t>Voordeel: je weet al dat het een casus is die het waard is om beschreven te worden.</a:t>
            </a:r>
          </a:p>
          <a:p>
            <a:pPr lvl="1"/>
            <a:r>
              <a:rPr lang="nl-NL" i="1" dirty="0"/>
              <a:t>Nadeel: achteraf kun je tot de conclusie komen dat je bepaalde essentiële informatie mist</a:t>
            </a:r>
          </a:p>
          <a:p>
            <a:pPr lvl="1"/>
            <a:endParaRPr lang="nl-NL" i="1" dirty="0"/>
          </a:p>
          <a:p>
            <a:r>
              <a:rPr lang="nl-NL" b="1" dirty="0"/>
              <a:t>Prospectief </a:t>
            </a:r>
            <a:r>
              <a:rPr lang="nl-NL" dirty="0"/>
              <a:t>= op de toekomst gericht</a:t>
            </a:r>
          </a:p>
          <a:p>
            <a:pPr lvl="1"/>
            <a:r>
              <a:rPr lang="nl-NL" i="1" dirty="0"/>
              <a:t>Je bedenkt vooraf dat je een casus wilt gaan beschrijven en deze ga je volgen van begin tot eind.</a:t>
            </a:r>
          </a:p>
          <a:p>
            <a:pPr lvl="1"/>
            <a:r>
              <a:rPr lang="nl-NL" i="1" dirty="0"/>
              <a:t>Voordeel is dat je vooraf kunt nadenken over wat je wilt gaan documenteren (bijhouden) en hoe.</a:t>
            </a:r>
          </a:p>
          <a:p>
            <a:pPr lvl="1"/>
            <a:r>
              <a:rPr lang="nl-NL" i="1" dirty="0"/>
              <a:t>En je kunt metingen doen (vragenlijsten) om effecten in kaart te brengen.</a:t>
            </a:r>
          </a:p>
          <a:p>
            <a:pPr lvl="1"/>
            <a:r>
              <a:rPr lang="nl-NL" i="1" dirty="0"/>
              <a:t>Nadeel: je weet van te voren niet of het een geschikte casus zal zijn.</a:t>
            </a:r>
          </a:p>
          <a:p>
            <a:endParaRPr lang="nl-NL" dirty="0"/>
          </a:p>
        </p:txBody>
      </p:sp>
      <p:sp>
        <p:nvSpPr>
          <p:cNvPr id="4" name="Tijdelijke aanduiding voor voettekst 3"/>
          <p:cNvSpPr>
            <a:spLocks noGrp="1"/>
          </p:cNvSpPr>
          <p:nvPr>
            <p:ph type="ftr" sz="quarter" idx="11"/>
          </p:nvPr>
        </p:nvSpPr>
        <p:spPr/>
        <p:txBody>
          <a:bodyPr/>
          <a:lstStyle/>
          <a:p>
            <a:endParaRPr lang="nl-NL" dirty="0"/>
          </a:p>
        </p:txBody>
      </p:sp>
      <p:sp>
        <p:nvSpPr>
          <p:cNvPr id="5" name="Titel 4"/>
          <p:cNvSpPr>
            <a:spLocks noGrp="1"/>
          </p:cNvSpPr>
          <p:nvPr>
            <p:ph type="title"/>
          </p:nvPr>
        </p:nvSpPr>
        <p:spPr/>
        <p:txBody>
          <a:bodyPr/>
          <a:lstStyle/>
          <a:p>
            <a:r>
              <a:rPr lang="nl-NL" dirty="0"/>
              <a:t>Je kunt een case </a:t>
            </a:r>
            <a:r>
              <a:rPr lang="nl-NL" dirty="0" err="1"/>
              <a:t>study</a:t>
            </a:r>
            <a:r>
              <a:rPr lang="nl-NL" dirty="0"/>
              <a:t> globaal op 2 manieren uitvoeren:</a:t>
            </a:r>
          </a:p>
        </p:txBody>
      </p:sp>
    </p:spTree>
    <p:extLst>
      <p:ext uri="{BB962C8B-B14F-4D97-AF65-F5344CB8AC3E}">
        <p14:creationId xmlns:p14="http://schemas.microsoft.com/office/powerpoint/2010/main" val="194452108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nummer 1"/>
          <p:cNvSpPr>
            <a:spLocks noGrp="1"/>
          </p:cNvSpPr>
          <p:nvPr>
            <p:ph type="sldNum" sz="quarter" idx="4"/>
          </p:nvPr>
        </p:nvSpPr>
        <p:spPr/>
        <p:txBody>
          <a:bodyPr/>
          <a:lstStyle/>
          <a:p>
            <a:fld id="{1DAD25AC-3D36-459B-92CD-44DA3A629171}" type="slidenum">
              <a:rPr lang="nl-NL" smtClean="0"/>
              <a:pPr/>
              <a:t>21</a:t>
            </a:fld>
            <a:endParaRPr lang="nl-NL" dirty="0"/>
          </a:p>
        </p:txBody>
      </p:sp>
      <p:sp>
        <p:nvSpPr>
          <p:cNvPr id="3" name="Tijdelijke aanduiding voor inhoud 2"/>
          <p:cNvSpPr>
            <a:spLocks noGrp="1"/>
          </p:cNvSpPr>
          <p:nvPr>
            <p:ph idx="1"/>
          </p:nvPr>
        </p:nvSpPr>
        <p:spPr>
          <a:xfrm>
            <a:off x="611560" y="1196752"/>
            <a:ext cx="8532440" cy="4032448"/>
          </a:xfrm>
        </p:spPr>
        <p:txBody>
          <a:bodyPr>
            <a:noAutofit/>
          </a:bodyPr>
          <a:lstStyle/>
          <a:p>
            <a:pPr marL="57150" indent="0">
              <a:buNone/>
            </a:pPr>
            <a:r>
              <a:rPr lang="nl-NL" i="1" u="sng" dirty="0"/>
              <a:t>Descriptief case report =&gt; begrijpen (‘</a:t>
            </a:r>
            <a:r>
              <a:rPr lang="nl-NL" i="1" u="sng" dirty="0" err="1"/>
              <a:t>Versthehen</a:t>
            </a:r>
            <a:r>
              <a:rPr lang="nl-NL" i="1" u="sng" dirty="0"/>
              <a:t>’)</a:t>
            </a:r>
          </a:p>
          <a:p>
            <a:pPr marL="57150" indent="0">
              <a:buNone/>
            </a:pPr>
            <a:r>
              <a:rPr lang="nl-NL" i="1" dirty="0"/>
              <a:t>(beschrijvend, narratief, verhalend)</a:t>
            </a:r>
          </a:p>
          <a:p>
            <a:pPr indent="-285750">
              <a:buFont typeface="Symbol" charset="0"/>
              <a:buChar char=""/>
            </a:pPr>
            <a:r>
              <a:rPr lang="nl-NL" b="1" dirty="0"/>
              <a:t>beschrijven</a:t>
            </a:r>
            <a:r>
              <a:rPr lang="nl-NL" dirty="0"/>
              <a:t> van het therapeutisch proces</a:t>
            </a:r>
          </a:p>
          <a:p>
            <a:pPr marL="57150" indent="0">
              <a:buNone/>
            </a:pPr>
            <a:endParaRPr lang="nl-NL" b="1" i="1" dirty="0">
              <a:solidFill>
                <a:srgbClr val="20BDBA"/>
              </a:solidFill>
            </a:endParaRPr>
          </a:p>
          <a:p>
            <a:pPr marL="114300" indent="0">
              <a:buNone/>
            </a:pPr>
            <a:r>
              <a:rPr lang="nl-NL" i="1" u="sng" dirty="0"/>
              <a:t>Theoretisch case report =&gt; verklaren (‘</a:t>
            </a:r>
            <a:r>
              <a:rPr lang="nl-NL" i="1" u="sng" dirty="0" err="1"/>
              <a:t>Erklären</a:t>
            </a:r>
            <a:r>
              <a:rPr lang="nl-NL" i="1" u="sng" dirty="0"/>
              <a:t>’)</a:t>
            </a:r>
          </a:p>
          <a:p>
            <a:pPr marL="400050" indent="-285750">
              <a:buFont typeface="Symbol" charset="0"/>
              <a:buChar char=""/>
            </a:pPr>
            <a:r>
              <a:rPr lang="nl-NL" dirty="0"/>
              <a:t>het onderbouwen van het </a:t>
            </a:r>
            <a:r>
              <a:rPr lang="nl-NL" b="1" dirty="0"/>
              <a:t>werkingsmechanisme</a:t>
            </a:r>
          </a:p>
          <a:p>
            <a:pPr marL="457200" lvl="1" indent="0">
              <a:buNone/>
            </a:pPr>
            <a:endParaRPr lang="nl-NL" sz="2400" b="1" i="1" dirty="0">
              <a:solidFill>
                <a:srgbClr val="20BDBA"/>
              </a:solidFill>
            </a:endParaRPr>
          </a:p>
          <a:p>
            <a:pPr marL="57150" indent="0">
              <a:buNone/>
            </a:pPr>
            <a:r>
              <a:rPr lang="nl-NL" i="1" u="sng" dirty="0"/>
              <a:t>Toetsend case report</a:t>
            </a:r>
          </a:p>
          <a:p>
            <a:pPr indent="-285750">
              <a:buFont typeface="Symbol" charset="0"/>
              <a:buChar char=""/>
            </a:pPr>
            <a:r>
              <a:rPr lang="nl-NL" dirty="0"/>
              <a:t>het laten zien van </a:t>
            </a:r>
            <a:r>
              <a:rPr lang="nl-NL" b="1" dirty="0"/>
              <a:t>therapieresultaten</a:t>
            </a:r>
            <a:r>
              <a:rPr lang="nl-NL" dirty="0"/>
              <a:t> </a:t>
            </a:r>
            <a:r>
              <a:rPr lang="nl-NL" dirty="0" err="1"/>
              <a:t>mbv</a:t>
            </a:r>
            <a:r>
              <a:rPr lang="nl-NL" dirty="0"/>
              <a:t> verschillende bronnen</a:t>
            </a:r>
          </a:p>
        </p:txBody>
      </p:sp>
      <p:sp>
        <p:nvSpPr>
          <p:cNvPr id="4" name="Tijdelijke aanduiding voor voettekst 3"/>
          <p:cNvSpPr>
            <a:spLocks noGrp="1"/>
          </p:cNvSpPr>
          <p:nvPr>
            <p:ph type="ftr" sz="quarter" idx="11"/>
          </p:nvPr>
        </p:nvSpPr>
        <p:spPr/>
        <p:txBody>
          <a:bodyPr/>
          <a:lstStyle/>
          <a:p>
            <a:endParaRPr lang="nl-NL" dirty="0"/>
          </a:p>
        </p:txBody>
      </p:sp>
      <p:sp>
        <p:nvSpPr>
          <p:cNvPr id="5" name="Titel 4"/>
          <p:cNvSpPr>
            <a:spLocks noGrp="1"/>
          </p:cNvSpPr>
          <p:nvPr>
            <p:ph type="title"/>
          </p:nvPr>
        </p:nvSpPr>
        <p:spPr/>
        <p:txBody>
          <a:bodyPr>
            <a:normAutofit/>
          </a:bodyPr>
          <a:lstStyle/>
          <a:p>
            <a:r>
              <a:rPr lang="nl-NL" dirty="0"/>
              <a:t>Soorten case </a:t>
            </a:r>
            <a:r>
              <a:rPr lang="nl-NL" dirty="0" err="1"/>
              <a:t>reports</a:t>
            </a:r>
            <a:endParaRPr lang="nl-NL" dirty="0"/>
          </a:p>
        </p:txBody>
      </p:sp>
    </p:spTree>
    <p:extLst>
      <p:ext uri="{BB962C8B-B14F-4D97-AF65-F5344CB8AC3E}">
        <p14:creationId xmlns:p14="http://schemas.microsoft.com/office/powerpoint/2010/main" val="195517909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nummer 1"/>
          <p:cNvSpPr>
            <a:spLocks noGrp="1"/>
          </p:cNvSpPr>
          <p:nvPr>
            <p:ph type="sldNum" sz="quarter" idx="4"/>
          </p:nvPr>
        </p:nvSpPr>
        <p:spPr/>
        <p:txBody>
          <a:bodyPr/>
          <a:lstStyle/>
          <a:p>
            <a:fld id="{1DAD25AC-3D36-459B-92CD-44DA3A629171}" type="slidenum">
              <a:rPr lang="nl-NL" smtClean="0"/>
              <a:pPr/>
              <a:t>22</a:t>
            </a:fld>
            <a:endParaRPr lang="nl-NL" dirty="0"/>
          </a:p>
        </p:txBody>
      </p:sp>
      <p:sp>
        <p:nvSpPr>
          <p:cNvPr id="3" name="Tijdelijke aanduiding voor inhoud 2"/>
          <p:cNvSpPr>
            <a:spLocks noGrp="1"/>
          </p:cNvSpPr>
          <p:nvPr>
            <p:ph idx="1"/>
          </p:nvPr>
        </p:nvSpPr>
        <p:spPr/>
        <p:txBody>
          <a:bodyPr/>
          <a:lstStyle/>
          <a:p>
            <a:r>
              <a:rPr lang="nl-NL" dirty="0"/>
              <a:t>Narratief case report: in verhaalvorm.</a:t>
            </a:r>
          </a:p>
          <a:p>
            <a:r>
              <a:rPr lang="nl-NL" dirty="0"/>
              <a:t>Is krachtig, inspirerend en kan overtuigend zijn.</a:t>
            </a:r>
          </a:p>
          <a:p>
            <a:endParaRPr lang="nl-NL" dirty="0"/>
          </a:p>
          <a:p>
            <a:r>
              <a:rPr lang="nl-NL" dirty="0"/>
              <a:t>Maar… bevat vaak elementen die voor buitenstaanders niet te volgen zijn</a:t>
            </a:r>
          </a:p>
          <a:p>
            <a:endParaRPr lang="nl-NL" dirty="0"/>
          </a:p>
        </p:txBody>
      </p:sp>
      <p:sp>
        <p:nvSpPr>
          <p:cNvPr id="4" name="Tijdelijke aanduiding voor voettekst 3"/>
          <p:cNvSpPr>
            <a:spLocks noGrp="1"/>
          </p:cNvSpPr>
          <p:nvPr>
            <p:ph type="ftr" sz="quarter" idx="11"/>
          </p:nvPr>
        </p:nvSpPr>
        <p:spPr/>
        <p:txBody>
          <a:bodyPr/>
          <a:lstStyle/>
          <a:p>
            <a:endParaRPr lang="nl-NL" dirty="0"/>
          </a:p>
        </p:txBody>
      </p:sp>
      <p:sp>
        <p:nvSpPr>
          <p:cNvPr id="5" name="Titel 4"/>
          <p:cNvSpPr>
            <a:spLocks noGrp="1"/>
          </p:cNvSpPr>
          <p:nvPr>
            <p:ph type="title"/>
          </p:nvPr>
        </p:nvSpPr>
        <p:spPr/>
        <p:txBody>
          <a:bodyPr/>
          <a:lstStyle/>
          <a:p>
            <a:r>
              <a:rPr lang="nl-NL" dirty="0"/>
              <a:t>Welke soort case report zien we meestal?</a:t>
            </a:r>
          </a:p>
        </p:txBody>
      </p:sp>
    </p:spTree>
    <p:extLst>
      <p:ext uri="{BB962C8B-B14F-4D97-AF65-F5344CB8AC3E}">
        <p14:creationId xmlns:p14="http://schemas.microsoft.com/office/powerpoint/2010/main" val="252099706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nummer 1"/>
          <p:cNvSpPr>
            <a:spLocks noGrp="1"/>
          </p:cNvSpPr>
          <p:nvPr>
            <p:ph type="sldNum" sz="quarter" idx="4"/>
          </p:nvPr>
        </p:nvSpPr>
        <p:spPr/>
        <p:txBody>
          <a:bodyPr/>
          <a:lstStyle/>
          <a:p>
            <a:fld id="{1DAD25AC-3D36-459B-92CD-44DA3A629171}" type="slidenum">
              <a:rPr lang="nl-NL" smtClean="0"/>
              <a:pPr/>
              <a:t>23</a:t>
            </a:fld>
            <a:endParaRPr lang="nl-NL" dirty="0"/>
          </a:p>
        </p:txBody>
      </p:sp>
      <p:sp>
        <p:nvSpPr>
          <p:cNvPr id="3" name="Tijdelijke aanduiding voor inhoud 2"/>
          <p:cNvSpPr>
            <a:spLocks noGrp="1"/>
          </p:cNvSpPr>
          <p:nvPr>
            <p:ph idx="1"/>
          </p:nvPr>
        </p:nvSpPr>
        <p:spPr/>
        <p:txBody>
          <a:bodyPr>
            <a:normAutofit fontScale="92500" lnSpcReduction="10000"/>
          </a:bodyPr>
          <a:lstStyle/>
          <a:p>
            <a:r>
              <a:rPr lang="nl-NL" b="1" dirty="0"/>
              <a:t>Dataverzameling </a:t>
            </a:r>
            <a:r>
              <a:rPr lang="nl-NL" dirty="0"/>
              <a:t>voldoet aan criteria =&gt;</a:t>
            </a:r>
          </a:p>
          <a:p>
            <a:pPr marL="0" indent="0">
              <a:buNone/>
            </a:pPr>
            <a:r>
              <a:rPr lang="nl-NL" dirty="0"/>
              <a:t>	volledig, objectief, navolgbaar</a:t>
            </a:r>
          </a:p>
          <a:p>
            <a:endParaRPr lang="nl-NL" dirty="0"/>
          </a:p>
          <a:p>
            <a:r>
              <a:rPr lang="nl-NL" b="1" dirty="0"/>
              <a:t>Analyses</a:t>
            </a:r>
            <a:r>
              <a:rPr lang="nl-NL" dirty="0"/>
              <a:t> voldoen aan criteria =&gt; </a:t>
            </a:r>
          </a:p>
          <a:p>
            <a:pPr marL="0" indent="0">
              <a:buNone/>
            </a:pPr>
            <a:r>
              <a:rPr lang="nl-NL" dirty="0"/>
              <a:t>	onderzoeker (die de analyses doet) is niet 	dezelfde persoon als de therapeut; ofwel: er zijn 	minimaal twee onderzoekers/therapeuten, 	waarvan minimaal één scholing heeft gehad in 	onderzoeksmethoden</a:t>
            </a:r>
          </a:p>
          <a:p>
            <a:endParaRPr lang="nl-NL" dirty="0"/>
          </a:p>
          <a:p>
            <a:r>
              <a:rPr lang="nl-NL" dirty="0"/>
              <a:t>Het </a:t>
            </a:r>
            <a:r>
              <a:rPr lang="nl-NL" b="1" dirty="0"/>
              <a:t>schrijven</a:t>
            </a:r>
            <a:r>
              <a:rPr lang="nl-NL" dirty="0"/>
              <a:t> voldoet aan criteria =&gt; 	publicatierichtlijn</a:t>
            </a:r>
          </a:p>
        </p:txBody>
      </p:sp>
      <p:sp>
        <p:nvSpPr>
          <p:cNvPr id="4" name="Tijdelijke aanduiding voor voettekst 3"/>
          <p:cNvSpPr>
            <a:spLocks noGrp="1"/>
          </p:cNvSpPr>
          <p:nvPr>
            <p:ph type="ftr" sz="quarter" idx="11"/>
          </p:nvPr>
        </p:nvSpPr>
        <p:spPr/>
        <p:txBody>
          <a:bodyPr/>
          <a:lstStyle/>
          <a:p>
            <a:endParaRPr lang="nl-NL" dirty="0"/>
          </a:p>
        </p:txBody>
      </p:sp>
      <p:sp>
        <p:nvSpPr>
          <p:cNvPr id="5" name="Titel 4"/>
          <p:cNvSpPr>
            <a:spLocks noGrp="1"/>
          </p:cNvSpPr>
          <p:nvPr>
            <p:ph type="title"/>
          </p:nvPr>
        </p:nvSpPr>
        <p:spPr/>
        <p:txBody>
          <a:bodyPr/>
          <a:lstStyle/>
          <a:p>
            <a:r>
              <a:rPr lang="nl-NL" dirty="0"/>
              <a:t>Wat is een ‘wetenschappelijk’ case report</a:t>
            </a:r>
          </a:p>
        </p:txBody>
      </p:sp>
    </p:spTree>
    <p:extLst>
      <p:ext uri="{BB962C8B-B14F-4D97-AF65-F5344CB8AC3E}">
        <p14:creationId xmlns:p14="http://schemas.microsoft.com/office/powerpoint/2010/main" val="157417875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nummer 1"/>
          <p:cNvSpPr>
            <a:spLocks noGrp="1"/>
          </p:cNvSpPr>
          <p:nvPr>
            <p:ph type="sldNum" sz="quarter" idx="4"/>
          </p:nvPr>
        </p:nvSpPr>
        <p:spPr/>
        <p:txBody>
          <a:bodyPr/>
          <a:lstStyle/>
          <a:p>
            <a:fld id="{1DAD25AC-3D36-459B-92CD-44DA3A629171}" type="slidenum">
              <a:rPr lang="nl-NL" smtClean="0"/>
              <a:pPr/>
              <a:t>24</a:t>
            </a:fld>
            <a:endParaRPr lang="nl-NL" dirty="0"/>
          </a:p>
        </p:txBody>
      </p:sp>
      <p:sp>
        <p:nvSpPr>
          <p:cNvPr id="3" name="Tijdelijke aanduiding voor inhoud 2"/>
          <p:cNvSpPr>
            <a:spLocks noGrp="1"/>
          </p:cNvSpPr>
          <p:nvPr>
            <p:ph idx="1"/>
          </p:nvPr>
        </p:nvSpPr>
        <p:spPr/>
        <p:txBody>
          <a:bodyPr>
            <a:normAutofit fontScale="92500" lnSpcReduction="10000"/>
          </a:bodyPr>
          <a:lstStyle/>
          <a:p>
            <a:r>
              <a:rPr lang="nl-NL" b="1" dirty="0"/>
              <a:t>Dataverzameling </a:t>
            </a:r>
            <a:r>
              <a:rPr lang="nl-NL" dirty="0"/>
              <a:t>voldoet aan criteria =&gt;</a:t>
            </a:r>
          </a:p>
          <a:p>
            <a:pPr marL="0" indent="0">
              <a:buNone/>
            </a:pPr>
            <a:r>
              <a:rPr lang="nl-NL" dirty="0"/>
              <a:t>	volledig, objectief, navolgbaar</a:t>
            </a:r>
          </a:p>
          <a:p>
            <a:endParaRPr lang="nl-NL" dirty="0"/>
          </a:p>
          <a:p>
            <a:r>
              <a:rPr lang="nl-NL" b="1" dirty="0"/>
              <a:t>Analyses</a:t>
            </a:r>
            <a:r>
              <a:rPr lang="nl-NL" dirty="0"/>
              <a:t> voldoen aan criteria =&gt; </a:t>
            </a:r>
          </a:p>
          <a:p>
            <a:pPr marL="0" indent="0">
              <a:buNone/>
            </a:pPr>
            <a:r>
              <a:rPr lang="nl-NL" dirty="0"/>
              <a:t>	onderzoeker (die de analyses doet) is niet 	dezelfde persoon als de therapeut; ofwel: er zijn 	minimaal twee onderzoekers/therapeuten, 	waarvan minimaal één scholing heeft gehad in 	onderzoeksmethoden</a:t>
            </a:r>
          </a:p>
          <a:p>
            <a:endParaRPr lang="nl-NL" dirty="0"/>
          </a:p>
          <a:p>
            <a:r>
              <a:rPr lang="nl-NL" dirty="0"/>
              <a:t>Het </a:t>
            </a:r>
            <a:r>
              <a:rPr lang="nl-NL" b="1" dirty="0"/>
              <a:t>schrijven</a:t>
            </a:r>
            <a:r>
              <a:rPr lang="nl-NL" dirty="0"/>
              <a:t> voldoet aan criteria =&gt; 	publicatierichtlijn</a:t>
            </a:r>
          </a:p>
        </p:txBody>
      </p:sp>
      <p:sp>
        <p:nvSpPr>
          <p:cNvPr id="4" name="Tijdelijke aanduiding voor voettekst 3"/>
          <p:cNvSpPr>
            <a:spLocks noGrp="1"/>
          </p:cNvSpPr>
          <p:nvPr>
            <p:ph type="ftr" sz="quarter" idx="11"/>
          </p:nvPr>
        </p:nvSpPr>
        <p:spPr/>
        <p:txBody>
          <a:bodyPr/>
          <a:lstStyle/>
          <a:p>
            <a:endParaRPr lang="nl-NL" dirty="0"/>
          </a:p>
        </p:txBody>
      </p:sp>
      <p:sp>
        <p:nvSpPr>
          <p:cNvPr id="5" name="Titel 4"/>
          <p:cNvSpPr>
            <a:spLocks noGrp="1"/>
          </p:cNvSpPr>
          <p:nvPr>
            <p:ph type="title"/>
          </p:nvPr>
        </p:nvSpPr>
        <p:spPr/>
        <p:txBody>
          <a:bodyPr/>
          <a:lstStyle/>
          <a:p>
            <a:r>
              <a:rPr lang="nl-NL" dirty="0"/>
              <a:t>Wat hebben we dus nodig? </a:t>
            </a:r>
          </a:p>
        </p:txBody>
      </p:sp>
      <p:sp>
        <p:nvSpPr>
          <p:cNvPr id="6" name="Tekstvak 5"/>
          <p:cNvSpPr txBox="1"/>
          <p:nvPr/>
        </p:nvSpPr>
        <p:spPr>
          <a:xfrm rot="21307357">
            <a:off x="5222014" y="1248096"/>
            <a:ext cx="3744416" cy="523220"/>
          </a:xfrm>
          <a:prstGeom prst="rect">
            <a:avLst/>
          </a:prstGeom>
          <a:solidFill>
            <a:srgbClr val="20BDBA"/>
          </a:solidFill>
        </p:spPr>
        <p:txBody>
          <a:bodyPr wrap="square" rtlCol="0">
            <a:spAutoFit/>
          </a:bodyPr>
          <a:lstStyle/>
          <a:p>
            <a:r>
              <a:rPr lang="nl-NL" sz="2800" dirty="0">
                <a:solidFill>
                  <a:srgbClr val="23114C"/>
                </a:solidFill>
              </a:rPr>
              <a:t>Documentatiemethode</a:t>
            </a:r>
          </a:p>
        </p:txBody>
      </p:sp>
      <p:sp>
        <p:nvSpPr>
          <p:cNvPr id="7" name="Tekstvak 6"/>
          <p:cNvSpPr txBox="1"/>
          <p:nvPr/>
        </p:nvSpPr>
        <p:spPr>
          <a:xfrm rot="21307357">
            <a:off x="4875922" y="2495132"/>
            <a:ext cx="3969851" cy="523220"/>
          </a:xfrm>
          <a:prstGeom prst="rect">
            <a:avLst/>
          </a:prstGeom>
          <a:solidFill>
            <a:srgbClr val="20BDBA"/>
          </a:solidFill>
        </p:spPr>
        <p:txBody>
          <a:bodyPr wrap="square" rtlCol="0">
            <a:spAutoFit/>
          </a:bodyPr>
          <a:lstStyle/>
          <a:p>
            <a:r>
              <a:rPr lang="nl-NL" sz="2800" dirty="0">
                <a:solidFill>
                  <a:srgbClr val="23114C"/>
                </a:solidFill>
              </a:rPr>
              <a:t>Beschikbare onderzoeker</a:t>
            </a:r>
          </a:p>
        </p:txBody>
      </p:sp>
      <p:sp>
        <p:nvSpPr>
          <p:cNvPr id="8" name="Tekstvak 7"/>
          <p:cNvSpPr txBox="1"/>
          <p:nvPr/>
        </p:nvSpPr>
        <p:spPr>
          <a:xfrm rot="21307357">
            <a:off x="5141304" y="4943789"/>
            <a:ext cx="3744416" cy="523220"/>
          </a:xfrm>
          <a:prstGeom prst="rect">
            <a:avLst/>
          </a:prstGeom>
          <a:solidFill>
            <a:srgbClr val="20BDBA"/>
          </a:solidFill>
        </p:spPr>
        <p:txBody>
          <a:bodyPr wrap="square" rtlCol="0">
            <a:spAutoFit/>
          </a:bodyPr>
          <a:lstStyle/>
          <a:p>
            <a:r>
              <a:rPr lang="nl-NL" sz="2800" dirty="0">
                <a:solidFill>
                  <a:srgbClr val="23114C"/>
                </a:solidFill>
              </a:rPr>
              <a:t>CARE-AAT Guideline </a:t>
            </a:r>
          </a:p>
        </p:txBody>
      </p:sp>
      <p:sp>
        <p:nvSpPr>
          <p:cNvPr id="9" name="Tekstvak 8"/>
          <p:cNvSpPr txBox="1"/>
          <p:nvPr/>
        </p:nvSpPr>
        <p:spPr>
          <a:xfrm rot="21307357">
            <a:off x="5060592" y="3834236"/>
            <a:ext cx="3744416" cy="523220"/>
          </a:xfrm>
          <a:prstGeom prst="rect">
            <a:avLst/>
          </a:prstGeom>
          <a:solidFill>
            <a:srgbClr val="20BDBA"/>
          </a:solidFill>
        </p:spPr>
        <p:txBody>
          <a:bodyPr wrap="square" rtlCol="0">
            <a:spAutoFit/>
          </a:bodyPr>
          <a:lstStyle/>
          <a:p>
            <a:r>
              <a:rPr lang="nl-NL" sz="2800" dirty="0">
                <a:solidFill>
                  <a:srgbClr val="23114C"/>
                </a:solidFill>
              </a:rPr>
              <a:t>Cursus Case Studies</a:t>
            </a:r>
          </a:p>
        </p:txBody>
      </p:sp>
    </p:spTree>
    <p:extLst>
      <p:ext uri="{BB962C8B-B14F-4D97-AF65-F5344CB8AC3E}">
        <p14:creationId xmlns:p14="http://schemas.microsoft.com/office/powerpoint/2010/main" val="70986057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nummer 1"/>
          <p:cNvSpPr>
            <a:spLocks noGrp="1"/>
          </p:cNvSpPr>
          <p:nvPr>
            <p:ph type="sldNum" sz="quarter" idx="4"/>
          </p:nvPr>
        </p:nvSpPr>
        <p:spPr/>
        <p:txBody>
          <a:bodyPr/>
          <a:lstStyle/>
          <a:p>
            <a:fld id="{1DAD25AC-3D36-459B-92CD-44DA3A629171}" type="slidenum">
              <a:rPr lang="nl-NL" smtClean="0"/>
              <a:pPr/>
              <a:t>25</a:t>
            </a:fld>
            <a:endParaRPr lang="nl-NL" dirty="0"/>
          </a:p>
        </p:txBody>
      </p:sp>
      <p:sp>
        <p:nvSpPr>
          <p:cNvPr id="3" name="Tijdelijke aanduiding voor inhoud 2"/>
          <p:cNvSpPr>
            <a:spLocks noGrp="1"/>
          </p:cNvSpPr>
          <p:nvPr>
            <p:ph idx="1"/>
          </p:nvPr>
        </p:nvSpPr>
        <p:spPr/>
        <p:txBody>
          <a:bodyPr/>
          <a:lstStyle/>
          <a:p>
            <a:r>
              <a:rPr lang="nl-NL" dirty="0"/>
              <a:t>Publicatierichtlijn, gebaseerd op de CARE </a:t>
            </a:r>
            <a:r>
              <a:rPr lang="nl-NL" dirty="0" err="1"/>
              <a:t>Guidelines</a:t>
            </a:r>
            <a:r>
              <a:rPr lang="nl-NL" dirty="0"/>
              <a:t>, die ontwikkeld zijn voor medische case </a:t>
            </a:r>
            <a:r>
              <a:rPr lang="nl-NL" dirty="0" err="1"/>
              <a:t>reports</a:t>
            </a:r>
            <a:endParaRPr lang="nl-NL" dirty="0"/>
          </a:p>
          <a:p>
            <a:r>
              <a:rPr lang="nl-NL" dirty="0"/>
              <a:t>Aangepast voor gebruik in de kunstzinnige therapie</a:t>
            </a:r>
          </a:p>
          <a:p>
            <a:r>
              <a:rPr lang="nl-NL" dirty="0"/>
              <a:t>Zie: </a:t>
            </a:r>
            <a:r>
              <a:rPr lang="nl-NL" sz="1400" dirty="0" err="1"/>
              <a:t>Abbing</a:t>
            </a:r>
            <a:r>
              <a:rPr lang="nl-NL" sz="1400" dirty="0"/>
              <a:t>, A., </a:t>
            </a:r>
            <a:r>
              <a:rPr lang="nl-NL" sz="1400" dirty="0" err="1"/>
              <a:t>Ponstein</a:t>
            </a:r>
            <a:r>
              <a:rPr lang="nl-NL" sz="1400" dirty="0"/>
              <a:t>, A., </a:t>
            </a:r>
            <a:r>
              <a:rPr lang="nl-NL" sz="1400" dirty="0" err="1"/>
              <a:t>Kienle</a:t>
            </a:r>
            <a:r>
              <a:rPr lang="nl-NL" sz="1400" dirty="0"/>
              <a:t>, G., </a:t>
            </a:r>
            <a:r>
              <a:rPr lang="nl-NL" sz="1400" dirty="0" err="1"/>
              <a:t>Gruber</a:t>
            </a:r>
            <a:r>
              <a:rPr lang="nl-NL" sz="1400" dirty="0"/>
              <a:t>, H., Baars, E. </a:t>
            </a:r>
            <a:r>
              <a:rPr lang="nl-NL" sz="1400" i="1" dirty="0"/>
              <a:t>(</a:t>
            </a:r>
            <a:r>
              <a:rPr lang="nl-NL" sz="1400" dirty="0"/>
              <a:t>2016). </a:t>
            </a:r>
            <a:r>
              <a:rPr lang="en-US" sz="1400" dirty="0"/>
              <a:t>The CARE-AAT Guideline: Development and Testing of a Consensus-based Guideline for Case Reports in </a:t>
            </a:r>
            <a:r>
              <a:rPr lang="en-US" sz="1400" dirty="0" err="1"/>
              <a:t>Anthroposophic</a:t>
            </a:r>
            <a:r>
              <a:rPr lang="en-US" sz="1400" dirty="0"/>
              <a:t> Art Therapy. </a:t>
            </a:r>
            <a:r>
              <a:rPr lang="nl-NL" sz="1400" i="1" dirty="0"/>
              <a:t>International Journal of Art </a:t>
            </a:r>
            <a:r>
              <a:rPr lang="nl-NL" sz="1400" i="1" dirty="0" err="1"/>
              <a:t>Therapy</a:t>
            </a:r>
            <a:r>
              <a:rPr lang="nl-NL" sz="1400" dirty="0"/>
              <a:t>.</a:t>
            </a:r>
          </a:p>
          <a:p>
            <a:endParaRPr lang="nl-NL" dirty="0"/>
          </a:p>
        </p:txBody>
      </p:sp>
      <p:sp>
        <p:nvSpPr>
          <p:cNvPr id="4" name="Tijdelijke aanduiding voor voettekst 3"/>
          <p:cNvSpPr>
            <a:spLocks noGrp="1"/>
          </p:cNvSpPr>
          <p:nvPr>
            <p:ph type="ftr" sz="quarter" idx="11"/>
          </p:nvPr>
        </p:nvSpPr>
        <p:spPr/>
        <p:txBody>
          <a:bodyPr/>
          <a:lstStyle/>
          <a:p>
            <a:endParaRPr lang="nl-NL" dirty="0"/>
          </a:p>
        </p:txBody>
      </p:sp>
      <p:sp>
        <p:nvSpPr>
          <p:cNvPr id="5" name="Titel 4"/>
          <p:cNvSpPr>
            <a:spLocks noGrp="1"/>
          </p:cNvSpPr>
          <p:nvPr>
            <p:ph type="title"/>
          </p:nvPr>
        </p:nvSpPr>
        <p:spPr/>
        <p:txBody>
          <a:bodyPr/>
          <a:lstStyle/>
          <a:p>
            <a:r>
              <a:rPr lang="nl-NL" dirty="0"/>
              <a:t>CARE-AAT Guideline</a:t>
            </a:r>
          </a:p>
        </p:txBody>
      </p:sp>
    </p:spTree>
    <p:extLst>
      <p:ext uri="{BB962C8B-B14F-4D97-AF65-F5344CB8AC3E}">
        <p14:creationId xmlns:p14="http://schemas.microsoft.com/office/powerpoint/2010/main" val="183821088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nummer 1"/>
          <p:cNvSpPr>
            <a:spLocks noGrp="1"/>
          </p:cNvSpPr>
          <p:nvPr>
            <p:ph type="sldNum" sz="quarter" idx="4"/>
          </p:nvPr>
        </p:nvSpPr>
        <p:spPr/>
        <p:txBody>
          <a:bodyPr/>
          <a:lstStyle/>
          <a:p>
            <a:fld id="{1DAD25AC-3D36-459B-92CD-44DA3A629171}" type="slidenum">
              <a:rPr lang="nl-NL" smtClean="0"/>
              <a:pPr/>
              <a:t>26</a:t>
            </a:fld>
            <a:endParaRPr lang="nl-NL" dirty="0"/>
          </a:p>
        </p:txBody>
      </p:sp>
      <p:sp>
        <p:nvSpPr>
          <p:cNvPr id="3" name="Tijdelijke aanduiding voor inhoud 2"/>
          <p:cNvSpPr>
            <a:spLocks noGrp="1"/>
          </p:cNvSpPr>
          <p:nvPr>
            <p:ph idx="1"/>
          </p:nvPr>
        </p:nvSpPr>
        <p:spPr/>
        <p:txBody>
          <a:bodyPr>
            <a:normAutofit fontScale="92500" lnSpcReduction="10000"/>
          </a:bodyPr>
          <a:lstStyle/>
          <a:p>
            <a:r>
              <a:rPr lang="nl-NL" dirty="0"/>
              <a:t>Om therapeuten te ondersteunen bij het verzamelen van de noodzakelijke informatie voor een goed case report</a:t>
            </a:r>
          </a:p>
          <a:p>
            <a:r>
              <a:rPr lang="nl-NL" dirty="0"/>
              <a:t>Ontwikkelproces:</a:t>
            </a:r>
          </a:p>
          <a:p>
            <a:pPr lvl="1"/>
            <a:r>
              <a:rPr lang="nl-NL" dirty="0"/>
              <a:t>Uitgangspunt waren de onderwerpen die in de CARE-AAT Guideline staan, nader praktisch ingevuld </a:t>
            </a:r>
            <a:r>
              <a:rPr lang="nl-NL" dirty="0" err="1"/>
              <a:t>mbv</a:t>
            </a:r>
            <a:r>
              <a:rPr lang="nl-NL" dirty="0"/>
              <a:t>:</a:t>
            </a:r>
          </a:p>
          <a:p>
            <a:pPr lvl="2"/>
            <a:r>
              <a:rPr lang="nl-NL" dirty="0"/>
              <a:t>Ervaringskennis: </a:t>
            </a:r>
            <a:r>
              <a:rPr lang="nl-NL" dirty="0" err="1"/>
              <a:t>enquete</a:t>
            </a:r>
            <a:r>
              <a:rPr lang="nl-NL" dirty="0"/>
              <a:t> onder 79 therapeuten</a:t>
            </a:r>
          </a:p>
          <a:p>
            <a:pPr lvl="2"/>
            <a:r>
              <a:rPr lang="nl-NL" dirty="0"/>
              <a:t>Bestaande formats voor verslaglegging</a:t>
            </a:r>
          </a:p>
          <a:p>
            <a:pPr lvl="2"/>
            <a:r>
              <a:rPr lang="nl-NL" dirty="0"/>
              <a:t>Literatuur</a:t>
            </a:r>
          </a:p>
          <a:p>
            <a:pPr lvl="1"/>
            <a:r>
              <a:rPr lang="nl-NL" dirty="0"/>
              <a:t>Op volgorde van het therapeutisch proces weergegeven</a:t>
            </a:r>
          </a:p>
          <a:p>
            <a:r>
              <a:rPr lang="nl-NL" dirty="0"/>
              <a:t>Uitdelen van de documentatiemethode</a:t>
            </a:r>
          </a:p>
          <a:p>
            <a:r>
              <a:rPr lang="nl-NL" dirty="0"/>
              <a:t>Bespreken: verschillen met eigen verslaglegging en eventuele onduidelijkheden</a:t>
            </a:r>
          </a:p>
          <a:p>
            <a:endParaRPr lang="nl-NL" dirty="0"/>
          </a:p>
        </p:txBody>
      </p:sp>
      <p:sp>
        <p:nvSpPr>
          <p:cNvPr id="4" name="Tijdelijke aanduiding voor voettekst 3"/>
          <p:cNvSpPr>
            <a:spLocks noGrp="1"/>
          </p:cNvSpPr>
          <p:nvPr>
            <p:ph type="ftr" sz="quarter" idx="11"/>
          </p:nvPr>
        </p:nvSpPr>
        <p:spPr/>
        <p:txBody>
          <a:bodyPr/>
          <a:lstStyle/>
          <a:p>
            <a:endParaRPr lang="nl-NL" dirty="0"/>
          </a:p>
        </p:txBody>
      </p:sp>
      <p:sp>
        <p:nvSpPr>
          <p:cNvPr id="5" name="Titel 4"/>
          <p:cNvSpPr>
            <a:spLocks noGrp="1"/>
          </p:cNvSpPr>
          <p:nvPr>
            <p:ph type="title"/>
          </p:nvPr>
        </p:nvSpPr>
        <p:spPr/>
        <p:txBody>
          <a:bodyPr/>
          <a:lstStyle/>
          <a:p>
            <a:r>
              <a:rPr lang="nl-NL" dirty="0"/>
              <a:t>Documentatiemethode</a:t>
            </a:r>
          </a:p>
        </p:txBody>
      </p:sp>
    </p:spTree>
    <p:extLst>
      <p:ext uri="{BB962C8B-B14F-4D97-AF65-F5344CB8AC3E}">
        <p14:creationId xmlns:p14="http://schemas.microsoft.com/office/powerpoint/2010/main" val="363264158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nummer 1"/>
          <p:cNvSpPr>
            <a:spLocks noGrp="1"/>
          </p:cNvSpPr>
          <p:nvPr>
            <p:ph type="sldNum" sz="quarter" idx="4"/>
          </p:nvPr>
        </p:nvSpPr>
        <p:spPr/>
        <p:txBody>
          <a:bodyPr/>
          <a:lstStyle/>
          <a:p>
            <a:fld id="{1DAD25AC-3D36-459B-92CD-44DA3A629171}" type="slidenum">
              <a:rPr lang="nl-NL" smtClean="0"/>
              <a:pPr/>
              <a:t>27</a:t>
            </a:fld>
            <a:endParaRPr lang="nl-NL" dirty="0"/>
          </a:p>
        </p:txBody>
      </p:sp>
      <p:sp>
        <p:nvSpPr>
          <p:cNvPr id="3" name="Tijdelijke aanduiding voor inhoud 2"/>
          <p:cNvSpPr>
            <a:spLocks noGrp="1"/>
          </p:cNvSpPr>
          <p:nvPr>
            <p:ph idx="1"/>
          </p:nvPr>
        </p:nvSpPr>
        <p:spPr>
          <a:xfrm>
            <a:off x="611560" y="1196752"/>
            <a:ext cx="8229600" cy="5040559"/>
          </a:xfrm>
        </p:spPr>
        <p:txBody>
          <a:bodyPr>
            <a:noAutofit/>
          </a:bodyPr>
          <a:lstStyle/>
          <a:p>
            <a:pPr lvl="1"/>
            <a:r>
              <a:rPr lang="nl-NL" sz="2400" dirty="0"/>
              <a:t>Zorgvuldig</a:t>
            </a:r>
            <a:r>
              <a:rPr lang="nl-NL" sz="2400" i="1" dirty="0"/>
              <a:t>e </a:t>
            </a:r>
            <a:r>
              <a:rPr lang="nl-NL" sz="2400" dirty="0"/>
              <a:t>beschrijving van de casus: voorgeschiedenis</a:t>
            </a:r>
          </a:p>
          <a:p>
            <a:pPr lvl="1"/>
            <a:r>
              <a:rPr lang="nl-NL" sz="2400" dirty="0"/>
              <a:t>Heldere beschrijving van:</a:t>
            </a:r>
          </a:p>
          <a:p>
            <a:pPr lvl="2"/>
            <a:r>
              <a:rPr lang="nl-NL" sz="2400" dirty="0"/>
              <a:t>het ‘probleem’ dat je wilt behandelen</a:t>
            </a:r>
          </a:p>
          <a:p>
            <a:pPr lvl="2"/>
            <a:r>
              <a:rPr lang="nl-NL" sz="2400" dirty="0"/>
              <a:t>het ‘resultaat’ dat je wilt bereiken</a:t>
            </a:r>
          </a:p>
          <a:p>
            <a:pPr lvl="2"/>
            <a:r>
              <a:rPr lang="nl-NL" sz="2400" dirty="0"/>
              <a:t>de therapeutische methode / techniek / interventie die is ingezet om dat resultaat te bereiken</a:t>
            </a:r>
          </a:p>
          <a:p>
            <a:pPr lvl="2"/>
            <a:r>
              <a:rPr lang="nl-NL" sz="2400" dirty="0"/>
              <a:t>onderbouwing van de keuze voor deze methode</a:t>
            </a:r>
          </a:p>
          <a:p>
            <a:pPr marL="114300" indent="0">
              <a:buNone/>
            </a:pPr>
            <a:endParaRPr lang="nl-NL" sz="1800" i="1" dirty="0"/>
          </a:p>
          <a:p>
            <a:pPr lvl="2"/>
            <a:endParaRPr lang="nl-NL" sz="1800" dirty="0"/>
          </a:p>
        </p:txBody>
      </p:sp>
      <p:sp>
        <p:nvSpPr>
          <p:cNvPr id="5" name="Titel 4"/>
          <p:cNvSpPr>
            <a:spLocks noGrp="1"/>
          </p:cNvSpPr>
          <p:nvPr>
            <p:ph type="title"/>
          </p:nvPr>
        </p:nvSpPr>
        <p:spPr/>
        <p:txBody>
          <a:bodyPr/>
          <a:lstStyle/>
          <a:p>
            <a:r>
              <a:rPr lang="nl-NL" dirty="0"/>
              <a:t>Noodzakelijk voor een goed case report</a:t>
            </a:r>
          </a:p>
        </p:txBody>
      </p:sp>
    </p:spTree>
    <p:extLst>
      <p:ext uri="{BB962C8B-B14F-4D97-AF65-F5344CB8AC3E}">
        <p14:creationId xmlns:p14="http://schemas.microsoft.com/office/powerpoint/2010/main" val="80602101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nummer 1"/>
          <p:cNvSpPr>
            <a:spLocks noGrp="1"/>
          </p:cNvSpPr>
          <p:nvPr>
            <p:ph type="sldNum" sz="quarter" idx="4"/>
          </p:nvPr>
        </p:nvSpPr>
        <p:spPr/>
        <p:txBody>
          <a:bodyPr/>
          <a:lstStyle/>
          <a:p>
            <a:fld id="{1DAD25AC-3D36-459B-92CD-44DA3A629171}" type="slidenum">
              <a:rPr lang="nl-NL" smtClean="0"/>
              <a:pPr/>
              <a:t>28</a:t>
            </a:fld>
            <a:endParaRPr lang="nl-NL" dirty="0"/>
          </a:p>
        </p:txBody>
      </p:sp>
      <p:sp>
        <p:nvSpPr>
          <p:cNvPr id="3" name="Tijdelijke aanduiding voor inhoud 2"/>
          <p:cNvSpPr>
            <a:spLocks noGrp="1"/>
          </p:cNvSpPr>
          <p:nvPr>
            <p:ph idx="1"/>
          </p:nvPr>
        </p:nvSpPr>
        <p:spPr/>
        <p:txBody>
          <a:bodyPr>
            <a:normAutofit lnSpcReduction="10000"/>
          </a:bodyPr>
          <a:lstStyle/>
          <a:p>
            <a:pPr marL="114300" indent="0">
              <a:buNone/>
            </a:pPr>
            <a:r>
              <a:rPr lang="nl-NL" i="1" dirty="0"/>
              <a:t>In geval van theoretische case </a:t>
            </a:r>
            <a:r>
              <a:rPr lang="nl-NL" i="1" dirty="0" err="1"/>
              <a:t>study</a:t>
            </a:r>
            <a:r>
              <a:rPr lang="nl-NL" i="1" dirty="0"/>
              <a:t>, EXTRA:</a:t>
            </a:r>
          </a:p>
          <a:p>
            <a:pPr marL="457200">
              <a:buFontTx/>
              <a:buChar char="-"/>
            </a:pPr>
            <a:r>
              <a:rPr lang="nl-NL" dirty="0"/>
              <a:t>Theorie waarmee de keuzes in het proces kunnen worden onderbouwd/vergeleken (</a:t>
            </a:r>
            <a:r>
              <a:rPr lang="nl-NL" dirty="0" err="1"/>
              <a:t>bijv</a:t>
            </a:r>
            <a:r>
              <a:rPr lang="nl-NL" dirty="0"/>
              <a:t> vanuit reguliere richtlijnen, theorieën vanuit creatieve therapie, psychologie, geneeskunde, </a:t>
            </a:r>
            <a:r>
              <a:rPr lang="nl-NL" dirty="0" err="1"/>
              <a:t>etc</a:t>
            </a:r>
            <a:r>
              <a:rPr lang="nl-NL" dirty="0"/>
              <a:t>)</a:t>
            </a:r>
          </a:p>
          <a:p>
            <a:pPr marL="114300" indent="0">
              <a:buNone/>
            </a:pPr>
            <a:endParaRPr lang="nl-NL" dirty="0"/>
          </a:p>
          <a:p>
            <a:pPr marL="114300" indent="0">
              <a:buNone/>
            </a:pPr>
            <a:r>
              <a:rPr lang="nl-NL" i="1" dirty="0"/>
              <a:t>In geval van toetsende case </a:t>
            </a:r>
            <a:r>
              <a:rPr lang="nl-NL" i="1" dirty="0" err="1"/>
              <a:t>study</a:t>
            </a:r>
            <a:r>
              <a:rPr lang="nl-NL" i="1" dirty="0"/>
              <a:t>: EXTRA:</a:t>
            </a:r>
          </a:p>
          <a:p>
            <a:pPr marL="114300" indent="0">
              <a:buNone/>
            </a:pPr>
            <a:r>
              <a:rPr lang="nl-NL" dirty="0"/>
              <a:t> - Beschrijving van de meetinstrumenten die zijn toegepast, waarom deze en op welke momenten?</a:t>
            </a:r>
          </a:p>
          <a:p>
            <a:pPr marL="114300" indent="0">
              <a:buNone/>
            </a:pPr>
            <a:r>
              <a:rPr lang="nl-NL" dirty="0"/>
              <a:t>- voorbeeld: VAS</a:t>
            </a:r>
          </a:p>
          <a:p>
            <a:endParaRPr lang="nl-NL" dirty="0"/>
          </a:p>
        </p:txBody>
      </p:sp>
      <p:sp>
        <p:nvSpPr>
          <p:cNvPr id="4" name="Tijdelijke aanduiding voor voettekst 3"/>
          <p:cNvSpPr>
            <a:spLocks noGrp="1"/>
          </p:cNvSpPr>
          <p:nvPr>
            <p:ph type="ftr" sz="quarter" idx="11"/>
          </p:nvPr>
        </p:nvSpPr>
        <p:spPr/>
        <p:txBody>
          <a:bodyPr/>
          <a:lstStyle/>
          <a:p>
            <a:endParaRPr lang="nl-NL" dirty="0"/>
          </a:p>
        </p:txBody>
      </p:sp>
      <p:sp>
        <p:nvSpPr>
          <p:cNvPr id="5" name="Titel 4"/>
          <p:cNvSpPr>
            <a:spLocks noGrp="1"/>
          </p:cNvSpPr>
          <p:nvPr>
            <p:ph type="title"/>
          </p:nvPr>
        </p:nvSpPr>
        <p:spPr/>
        <p:txBody>
          <a:bodyPr/>
          <a:lstStyle/>
          <a:p>
            <a:r>
              <a:rPr lang="nl-NL" dirty="0"/>
              <a:t>Extra’s</a:t>
            </a:r>
          </a:p>
        </p:txBody>
      </p:sp>
    </p:spTree>
    <p:extLst>
      <p:ext uri="{BB962C8B-B14F-4D97-AF65-F5344CB8AC3E}">
        <p14:creationId xmlns:p14="http://schemas.microsoft.com/office/powerpoint/2010/main" val="416360302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nummer 1"/>
          <p:cNvSpPr>
            <a:spLocks noGrp="1"/>
          </p:cNvSpPr>
          <p:nvPr>
            <p:ph type="sldNum" sz="quarter" idx="4"/>
          </p:nvPr>
        </p:nvSpPr>
        <p:spPr/>
        <p:txBody>
          <a:bodyPr/>
          <a:lstStyle/>
          <a:p>
            <a:fld id="{1DAD25AC-3D36-459B-92CD-44DA3A629171}" type="slidenum">
              <a:rPr lang="nl-NL" smtClean="0"/>
              <a:pPr/>
              <a:t>29</a:t>
            </a:fld>
            <a:endParaRPr lang="nl-NL" dirty="0"/>
          </a:p>
        </p:txBody>
      </p:sp>
      <p:sp>
        <p:nvSpPr>
          <p:cNvPr id="3" name="Tijdelijke aanduiding voor inhoud 2"/>
          <p:cNvSpPr>
            <a:spLocks noGrp="1"/>
          </p:cNvSpPr>
          <p:nvPr>
            <p:ph idx="1"/>
          </p:nvPr>
        </p:nvSpPr>
        <p:spPr/>
        <p:txBody>
          <a:bodyPr>
            <a:normAutofit fontScale="55000" lnSpcReduction="20000"/>
          </a:bodyPr>
          <a:lstStyle/>
          <a:p>
            <a:pPr marL="0" indent="0">
              <a:buNone/>
            </a:pPr>
            <a:endParaRPr lang="nl-NL" b="1" dirty="0"/>
          </a:p>
          <a:p>
            <a:pPr marL="0" indent="0">
              <a:buNone/>
            </a:pPr>
            <a:r>
              <a:rPr lang="nl-NL" b="1" dirty="0"/>
              <a:t>VAS – START	INITIALEN:………………………	DATUM:………………………………….. </a:t>
            </a:r>
            <a:endParaRPr lang="nl-NL" dirty="0"/>
          </a:p>
          <a:p>
            <a:pPr marL="0" indent="0">
              <a:buNone/>
            </a:pPr>
            <a:r>
              <a:rPr lang="nl-NL" dirty="0"/>
              <a:t> </a:t>
            </a:r>
          </a:p>
          <a:p>
            <a:pPr marL="0" indent="0">
              <a:buNone/>
            </a:pPr>
            <a:r>
              <a:rPr lang="nl-NL" dirty="0"/>
              <a:t> </a:t>
            </a:r>
          </a:p>
          <a:p>
            <a:pPr marL="0" indent="0">
              <a:buNone/>
            </a:pPr>
            <a:r>
              <a:rPr lang="nl-NL" b="1" dirty="0"/>
              <a:t>1. Wat is uw belangrijkste klacht?</a:t>
            </a:r>
            <a:r>
              <a:rPr lang="nl-NL" dirty="0"/>
              <a:t> </a:t>
            </a:r>
          </a:p>
          <a:p>
            <a:pPr marL="0" indent="0">
              <a:buNone/>
            </a:pPr>
            <a:r>
              <a:rPr lang="nl-NL" dirty="0"/>
              <a:t> </a:t>
            </a:r>
          </a:p>
          <a:p>
            <a:pPr marL="0" indent="0">
              <a:buNone/>
            </a:pPr>
            <a:r>
              <a:rPr lang="nl-NL" dirty="0"/>
              <a:t> </a:t>
            </a:r>
          </a:p>
          <a:p>
            <a:pPr marL="0" indent="0">
              <a:buNone/>
            </a:pPr>
            <a:r>
              <a:rPr lang="nl-NL" dirty="0"/>
              <a:t>A………………………………………………………………………………………………………………………………………….</a:t>
            </a:r>
          </a:p>
          <a:p>
            <a:pPr marL="0" indent="0">
              <a:buNone/>
            </a:pPr>
            <a:r>
              <a:rPr lang="nl-NL" dirty="0"/>
              <a:t> </a:t>
            </a:r>
          </a:p>
          <a:p>
            <a:pPr marL="0" indent="0">
              <a:buNone/>
            </a:pPr>
            <a:r>
              <a:rPr lang="nl-NL" dirty="0"/>
              <a:t> </a:t>
            </a:r>
          </a:p>
          <a:p>
            <a:pPr marL="0" indent="0">
              <a:buNone/>
            </a:pPr>
            <a:r>
              <a:rPr lang="nl-NL" dirty="0"/>
              <a:t> </a:t>
            </a:r>
          </a:p>
          <a:p>
            <a:pPr marL="0" indent="0">
              <a:buNone/>
            </a:pPr>
            <a:r>
              <a:rPr lang="nl-NL" b="1" dirty="0"/>
              <a:t>2. In welke mate heeft u in de afgelopen week last gehad van deze klacht? </a:t>
            </a:r>
            <a:endParaRPr lang="nl-NL" dirty="0"/>
          </a:p>
          <a:p>
            <a:pPr marL="0" indent="0">
              <a:buNone/>
            </a:pPr>
            <a:r>
              <a:rPr lang="nl-NL" dirty="0"/>
              <a:t>    Geef dit met een kruisje aan op onderstaande lijn:</a:t>
            </a:r>
          </a:p>
          <a:p>
            <a:pPr marL="0" indent="0">
              <a:buNone/>
            </a:pPr>
            <a:r>
              <a:rPr lang="nl-NL" dirty="0"/>
              <a:t> </a:t>
            </a:r>
          </a:p>
          <a:p>
            <a:pPr marL="0" indent="0">
              <a:buNone/>
            </a:pPr>
            <a:r>
              <a:rPr lang="nl-NL" dirty="0"/>
              <a:t> </a:t>
            </a:r>
          </a:p>
          <a:p>
            <a:pPr marL="0" indent="0">
              <a:buNone/>
            </a:pPr>
            <a:r>
              <a:rPr lang="nl-NL" dirty="0"/>
              <a:t>0______________________________________________10</a:t>
            </a:r>
          </a:p>
          <a:p>
            <a:pPr marL="0" indent="0">
              <a:buNone/>
            </a:pPr>
            <a:r>
              <a:rPr lang="nl-NL" dirty="0"/>
              <a:t>Helemaal geen klachten	Meest ernstige klacht denkbaar</a:t>
            </a:r>
          </a:p>
          <a:p>
            <a:pPr marL="0" indent="0">
              <a:buNone/>
            </a:pPr>
            <a:r>
              <a:rPr lang="nl-NL" dirty="0"/>
              <a:t> </a:t>
            </a:r>
          </a:p>
          <a:p>
            <a:pPr marL="0" indent="0">
              <a:buNone/>
            </a:pPr>
            <a:r>
              <a:rPr lang="nl-NL" dirty="0"/>
              <a:t> </a:t>
            </a:r>
          </a:p>
          <a:p>
            <a:pPr marL="0" indent="0">
              <a:buNone/>
            </a:pPr>
            <a:r>
              <a:rPr lang="nl-NL" dirty="0"/>
              <a:t> </a:t>
            </a:r>
          </a:p>
          <a:p>
            <a:pPr marL="0" indent="0">
              <a:buNone/>
            </a:pPr>
            <a:r>
              <a:rPr lang="nl-NL" dirty="0"/>
              <a:t> </a:t>
            </a:r>
          </a:p>
          <a:p>
            <a:pPr marL="0" indent="0">
              <a:buNone/>
            </a:pPr>
            <a:endParaRPr lang="nl-NL" dirty="0"/>
          </a:p>
        </p:txBody>
      </p:sp>
      <p:sp>
        <p:nvSpPr>
          <p:cNvPr id="4" name="Tijdelijke aanduiding voor voettekst 3"/>
          <p:cNvSpPr>
            <a:spLocks noGrp="1"/>
          </p:cNvSpPr>
          <p:nvPr>
            <p:ph type="ftr" sz="quarter" idx="11"/>
          </p:nvPr>
        </p:nvSpPr>
        <p:spPr/>
        <p:txBody>
          <a:bodyPr/>
          <a:lstStyle/>
          <a:p>
            <a:r>
              <a:rPr lang="nl-NL" i="1" dirty="0"/>
              <a:t>Laat iedere meting DEZELFDE klacht invullen, anders kun je aan het eind de scores niet met elkaar gaan vergelijken!</a:t>
            </a:r>
          </a:p>
        </p:txBody>
      </p:sp>
      <p:sp>
        <p:nvSpPr>
          <p:cNvPr id="5" name="Titel 4"/>
          <p:cNvSpPr>
            <a:spLocks noGrp="1"/>
          </p:cNvSpPr>
          <p:nvPr>
            <p:ph type="title"/>
          </p:nvPr>
        </p:nvSpPr>
        <p:spPr/>
        <p:txBody>
          <a:bodyPr/>
          <a:lstStyle/>
          <a:p>
            <a:r>
              <a:rPr lang="nl-NL" dirty="0"/>
              <a:t>VAS – Visual </a:t>
            </a:r>
            <a:r>
              <a:rPr lang="nl-NL" dirty="0" err="1"/>
              <a:t>Analogue</a:t>
            </a:r>
            <a:r>
              <a:rPr lang="nl-NL" dirty="0"/>
              <a:t> </a:t>
            </a:r>
            <a:r>
              <a:rPr lang="nl-NL" dirty="0" err="1"/>
              <a:t>Scale</a:t>
            </a:r>
            <a:endParaRPr lang="nl-NL" dirty="0"/>
          </a:p>
        </p:txBody>
      </p:sp>
      <p:sp>
        <p:nvSpPr>
          <p:cNvPr id="6" name="Rechthoek 5"/>
          <p:cNvSpPr/>
          <p:nvPr/>
        </p:nvSpPr>
        <p:spPr>
          <a:xfrm>
            <a:off x="539552" y="1124744"/>
            <a:ext cx="7920880" cy="4464496"/>
          </a:xfrm>
          <a:prstGeom prst="rect">
            <a:avLst/>
          </a:prstGeom>
          <a:no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nl-NL"/>
          </a:p>
        </p:txBody>
      </p:sp>
    </p:spTree>
    <p:extLst>
      <p:ext uri="{BB962C8B-B14F-4D97-AF65-F5344CB8AC3E}">
        <p14:creationId xmlns:p14="http://schemas.microsoft.com/office/powerpoint/2010/main" val="323991926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nummer 1"/>
          <p:cNvSpPr>
            <a:spLocks noGrp="1"/>
          </p:cNvSpPr>
          <p:nvPr>
            <p:ph type="sldNum" sz="quarter" idx="4"/>
          </p:nvPr>
        </p:nvSpPr>
        <p:spPr/>
        <p:txBody>
          <a:bodyPr/>
          <a:lstStyle/>
          <a:p>
            <a:fld id="{1DAD25AC-3D36-459B-92CD-44DA3A629171}" type="slidenum">
              <a:rPr lang="nl-NL" smtClean="0"/>
              <a:pPr/>
              <a:t>3</a:t>
            </a:fld>
            <a:endParaRPr lang="nl-NL" dirty="0"/>
          </a:p>
        </p:txBody>
      </p:sp>
      <p:sp>
        <p:nvSpPr>
          <p:cNvPr id="3" name="Tijdelijke aanduiding voor inhoud 2"/>
          <p:cNvSpPr>
            <a:spLocks noGrp="1"/>
          </p:cNvSpPr>
          <p:nvPr>
            <p:ph idx="1"/>
          </p:nvPr>
        </p:nvSpPr>
        <p:spPr/>
        <p:txBody>
          <a:bodyPr>
            <a:normAutofit/>
          </a:bodyPr>
          <a:lstStyle/>
          <a:p>
            <a:endParaRPr lang="nl-NL" dirty="0"/>
          </a:p>
          <a:p>
            <a:r>
              <a:rPr lang="nl-NL" dirty="0"/>
              <a:t>Heeft KT effect? (</a:t>
            </a:r>
            <a:r>
              <a:rPr lang="nl-NL" i="1" dirty="0" err="1"/>
              <a:t>probabilistic</a:t>
            </a:r>
            <a:r>
              <a:rPr lang="nl-NL" i="1" dirty="0"/>
              <a:t> </a:t>
            </a:r>
            <a:r>
              <a:rPr lang="nl-NL" i="1" dirty="0" err="1"/>
              <a:t>evidence</a:t>
            </a:r>
            <a:r>
              <a:rPr lang="nl-NL" dirty="0"/>
              <a:t>)</a:t>
            </a:r>
          </a:p>
          <a:p>
            <a:pPr lvl="1"/>
            <a:r>
              <a:rPr lang="nl-NL" dirty="0"/>
              <a:t>Bij welke indicaties? En bij welke niet? </a:t>
            </a:r>
          </a:p>
          <a:p>
            <a:endParaRPr lang="nl-NL" dirty="0"/>
          </a:p>
          <a:p>
            <a:r>
              <a:rPr lang="nl-NL" dirty="0"/>
              <a:t>Hoe werkt KT? (</a:t>
            </a:r>
            <a:r>
              <a:rPr lang="nl-NL" i="1" dirty="0" err="1"/>
              <a:t>mechanistic</a:t>
            </a:r>
            <a:r>
              <a:rPr lang="nl-NL" i="1" dirty="0"/>
              <a:t> </a:t>
            </a:r>
            <a:r>
              <a:rPr lang="nl-NL" i="1" dirty="0" err="1"/>
              <a:t>evidence</a:t>
            </a:r>
            <a:r>
              <a:rPr lang="nl-NL" dirty="0"/>
              <a:t>)</a:t>
            </a:r>
          </a:p>
          <a:p>
            <a:endParaRPr lang="nl-NL" dirty="0"/>
          </a:p>
          <a:p>
            <a:r>
              <a:rPr lang="nl-NL" dirty="0"/>
              <a:t>Heeft KT iets toe te voegen aan de gezondheidszorg en zo ja, wat dan?</a:t>
            </a:r>
          </a:p>
          <a:p>
            <a:pPr marL="57150" indent="0">
              <a:buNone/>
            </a:pPr>
            <a:endParaRPr lang="nl-NL" dirty="0"/>
          </a:p>
        </p:txBody>
      </p:sp>
      <p:sp>
        <p:nvSpPr>
          <p:cNvPr id="4" name="Tijdelijke aanduiding voor voettekst 3"/>
          <p:cNvSpPr>
            <a:spLocks noGrp="1"/>
          </p:cNvSpPr>
          <p:nvPr>
            <p:ph type="ftr" sz="quarter" idx="11"/>
          </p:nvPr>
        </p:nvSpPr>
        <p:spPr/>
        <p:txBody>
          <a:bodyPr/>
          <a:lstStyle/>
          <a:p>
            <a:endParaRPr lang="nl-NL" dirty="0"/>
          </a:p>
        </p:txBody>
      </p:sp>
      <p:sp>
        <p:nvSpPr>
          <p:cNvPr id="5" name="Titel 4"/>
          <p:cNvSpPr>
            <a:spLocks noGrp="1"/>
          </p:cNvSpPr>
          <p:nvPr>
            <p:ph type="title"/>
          </p:nvPr>
        </p:nvSpPr>
        <p:spPr/>
        <p:txBody>
          <a:bodyPr>
            <a:normAutofit/>
          </a:bodyPr>
          <a:lstStyle/>
          <a:p>
            <a:r>
              <a:rPr lang="nl-NL" dirty="0"/>
              <a:t>Werkt KT? </a:t>
            </a:r>
            <a:br>
              <a:rPr lang="nl-NL" dirty="0"/>
            </a:br>
            <a:r>
              <a:rPr lang="nl-NL" b="0" dirty="0"/>
              <a:t>=&gt; welke vragen moeten beantwoord worden?</a:t>
            </a:r>
          </a:p>
        </p:txBody>
      </p:sp>
    </p:spTree>
    <p:extLst>
      <p:ext uri="{BB962C8B-B14F-4D97-AF65-F5344CB8AC3E}">
        <p14:creationId xmlns:p14="http://schemas.microsoft.com/office/powerpoint/2010/main" val="174484139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nummer 1"/>
          <p:cNvSpPr>
            <a:spLocks noGrp="1"/>
          </p:cNvSpPr>
          <p:nvPr>
            <p:ph type="sldNum" sz="quarter" idx="4"/>
          </p:nvPr>
        </p:nvSpPr>
        <p:spPr/>
        <p:txBody>
          <a:bodyPr/>
          <a:lstStyle/>
          <a:p>
            <a:fld id="{1DAD25AC-3D36-459B-92CD-44DA3A629171}" type="slidenum">
              <a:rPr lang="nl-NL" smtClean="0"/>
              <a:pPr/>
              <a:t>30</a:t>
            </a:fld>
            <a:endParaRPr lang="nl-NL" dirty="0"/>
          </a:p>
        </p:txBody>
      </p:sp>
      <p:sp>
        <p:nvSpPr>
          <p:cNvPr id="4" name="Tijdelijke aanduiding voor voettekst 3"/>
          <p:cNvSpPr>
            <a:spLocks noGrp="1"/>
          </p:cNvSpPr>
          <p:nvPr>
            <p:ph type="ftr" sz="quarter" idx="11"/>
          </p:nvPr>
        </p:nvSpPr>
        <p:spPr/>
        <p:txBody>
          <a:bodyPr/>
          <a:lstStyle/>
          <a:p>
            <a:r>
              <a:rPr lang="nl-NL" dirty="0"/>
              <a:t>Frequentie van kokhalzen, tijdens baseline, behandeling en follow-up</a:t>
            </a:r>
          </a:p>
        </p:txBody>
      </p:sp>
      <p:sp>
        <p:nvSpPr>
          <p:cNvPr id="5" name="Titel 4"/>
          <p:cNvSpPr>
            <a:spLocks noGrp="1"/>
          </p:cNvSpPr>
          <p:nvPr>
            <p:ph type="title"/>
          </p:nvPr>
        </p:nvSpPr>
        <p:spPr/>
        <p:txBody>
          <a:bodyPr/>
          <a:lstStyle/>
          <a:p>
            <a:r>
              <a:rPr lang="nl-NL" dirty="0"/>
              <a:t>Grafische evaluatie</a:t>
            </a:r>
          </a:p>
        </p:txBody>
      </p:sp>
      <p:pic>
        <p:nvPicPr>
          <p:cNvPr id="6" name="Picture 8" descr="AB"/>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03648" y="1124744"/>
            <a:ext cx="6732748" cy="463735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42368013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nummer 1"/>
          <p:cNvSpPr>
            <a:spLocks noGrp="1"/>
          </p:cNvSpPr>
          <p:nvPr>
            <p:ph type="sldNum" sz="quarter" idx="4"/>
          </p:nvPr>
        </p:nvSpPr>
        <p:spPr/>
        <p:txBody>
          <a:bodyPr/>
          <a:lstStyle/>
          <a:p>
            <a:fld id="{1DAD25AC-3D36-459B-92CD-44DA3A629171}" type="slidenum">
              <a:rPr lang="nl-NL" smtClean="0"/>
              <a:pPr/>
              <a:t>31</a:t>
            </a:fld>
            <a:endParaRPr lang="nl-NL" dirty="0"/>
          </a:p>
        </p:txBody>
      </p:sp>
      <p:sp>
        <p:nvSpPr>
          <p:cNvPr id="3" name="Tijdelijke aanduiding voor inhoud 2"/>
          <p:cNvSpPr>
            <a:spLocks noGrp="1"/>
          </p:cNvSpPr>
          <p:nvPr>
            <p:ph idx="1"/>
          </p:nvPr>
        </p:nvSpPr>
        <p:spPr>
          <a:xfrm>
            <a:off x="611560" y="692696"/>
            <a:ext cx="8229600" cy="5400599"/>
          </a:xfrm>
        </p:spPr>
        <p:txBody>
          <a:bodyPr>
            <a:normAutofit fontScale="92500" lnSpcReduction="10000"/>
          </a:bodyPr>
          <a:lstStyle/>
          <a:p>
            <a:pPr marL="0" indent="0">
              <a:buNone/>
            </a:pPr>
            <a:endParaRPr lang="nl-NL" sz="1800" dirty="0"/>
          </a:p>
          <a:p>
            <a:pPr marL="0" indent="0">
              <a:buNone/>
            </a:pPr>
            <a:r>
              <a:rPr lang="nl-NL" sz="1400" dirty="0"/>
              <a:t>Abbing, A., </a:t>
            </a:r>
            <a:r>
              <a:rPr lang="nl-NL" sz="1400" dirty="0" err="1"/>
              <a:t>Ponstein</a:t>
            </a:r>
            <a:r>
              <a:rPr lang="nl-NL" sz="1400" dirty="0"/>
              <a:t>, A., </a:t>
            </a:r>
            <a:r>
              <a:rPr lang="nl-NL" sz="1400" dirty="0" err="1"/>
              <a:t>Kienle</a:t>
            </a:r>
            <a:r>
              <a:rPr lang="nl-NL" sz="1400" dirty="0"/>
              <a:t>, G., </a:t>
            </a:r>
            <a:r>
              <a:rPr lang="nl-NL" sz="1400" dirty="0" err="1"/>
              <a:t>Gruber</a:t>
            </a:r>
            <a:r>
              <a:rPr lang="nl-NL" sz="1400" dirty="0"/>
              <a:t>, H., Baars, E. </a:t>
            </a:r>
            <a:r>
              <a:rPr lang="nl-NL" sz="1400" i="1" dirty="0"/>
              <a:t>(</a:t>
            </a:r>
            <a:r>
              <a:rPr lang="nl-NL" sz="1400" dirty="0"/>
              <a:t>2016). </a:t>
            </a:r>
            <a:r>
              <a:rPr lang="en-US" sz="1400" dirty="0"/>
              <a:t>The CARE-AAT Guideline: Development and Testing of a Consensus-based Guideline for Case Reports in </a:t>
            </a:r>
            <a:r>
              <a:rPr lang="en-US" sz="1400" dirty="0" err="1"/>
              <a:t>Anthroposophic</a:t>
            </a:r>
            <a:r>
              <a:rPr lang="en-US" sz="1400" dirty="0"/>
              <a:t> Art Therapy. </a:t>
            </a:r>
            <a:r>
              <a:rPr lang="nl-NL" sz="1400" i="1" dirty="0"/>
              <a:t>International Journal of Art </a:t>
            </a:r>
            <a:r>
              <a:rPr lang="nl-NL" sz="1400" i="1" dirty="0" err="1"/>
              <a:t>Therapy</a:t>
            </a:r>
            <a:r>
              <a:rPr lang="nl-NL" sz="1400" dirty="0"/>
              <a:t>.</a:t>
            </a:r>
          </a:p>
          <a:p>
            <a:pPr marL="0" indent="0">
              <a:buNone/>
            </a:pPr>
            <a:endParaRPr lang="nl-NL" sz="1400" dirty="0"/>
          </a:p>
          <a:p>
            <a:pPr marL="0" indent="0">
              <a:buNone/>
            </a:pPr>
            <a:r>
              <a:rPr lang="nl-NL" sz="1400" dirty="0" err="1"/>
              <a:t>Abbing</a:t>
            </a:r>
            <a:r>
              <a:rPr lang="nl-NL" sz="1400" dirty="0"/>
              <a:t>, A., </a:t>
            </a:r>
            <a:r>
              <a:rPr lang="nl-NL" sz="1400" dirty="0" err="1"/>
              <a:t>Ponstein</a:t>
            </a:r>
            <a:r>
              <a:rPr lang="nl-NL" sz="1400" dirty="0"/>
              <a:t>, A., Hoekman, J., van </a:t>
            </a:r>
            <a:r>
              <a:rPr lang="nl-NL" sz="1400" dirty="0" err="1"/>
              <a:t>Hooren</a:t>
            </a:r>
            <a:r>
              <a:rPr lang="nl-NL" sz="1400" dirty="0"/>
              <a:t>, S., Baars, E. </a:t>
            </a:r>
            <a:r>
              <a:rPr lang="nl-NL" sz="1400" i="1" dirty="0"/>
              <a:t>(in voorbereiding). </a:t>
            </a:r>
            <a:r>
              <a:rPr lang="nl-NL" sz="1400" dirty="0"/>
              <a:t>Documentatiemethode voor kunstzinnige therapie case </a:t>
            </a:r>
            <a:r>
              <a:rPr lang="nl-NL" sz="1400" dirty="0" err="1"/>
              <a:t>reports</a:t>
            </a:r>
            <a:r>
              <a:rPr lang="nl-NL" sz="1400" dirty="0"/>
              <a:t>: ontwikkeling en evaluatie.</a:t>
            </a:r>
          </a:p>
          <a:p>
            <a:pPr marL="0" indent="0">
              <a:buNone/>
            </a:pPr>
            <a:endParaRPr lang="nl-NL" sz="1400" dirty="0"/>
          </a:p>
          <a:p>
            <a:pPr marL="0" indent="0">
              <a:buNone/>
            </a:pPr>
            <a:r>
              <a:rPr lang="nl-NL" sz="1400" dirty="0"/>
              <a:t>Baars, E. </a:t>
            </a:r>
            <a:r>
              <a:rPr lang="nl-NL" sz="1400" i="1" dirty="0"/>
              <a:t>Begrippen en context van N=1 onderzoek </a:t>
            </a:r>
            <a:r>
              <a:rPr lang="nl-NL" sz="1400" dirty="0"/>
              <a:t>(presentatie). Louis Bolk Instituut / Hogeschool Leiden</a:t>
            </a:r>
          </a:p>
          <a:p>
            <a:pPr marL="0" indent="0">
              <a:buNone/>
            </a:pPr>
            <a:endParaRPr lang="nl-NL" sz="1400" dirty="0"/>
          </a:p>
          <a:p>
            <a:pPr marL="0" indent="0">
              <a:buNone/>
            </a:pPr>
            <a:r>
              <a:rPr lang="en-US" sz="1400" dirty="0" err="1"/>
              <a:t>Gagnier</a:t>
            </a:r>
            <a:r>
              <a:rPr lang="en-US" sz="1400" dirty="0"/>
              <a:t>, J., </a:t>
            </a:r>
            <a:r>
              <a:rPr lang="en-US" sz="1400" dirty="0" err="1"/>
              <a:t>Kienle</a:t>
            </a:r>
            <a:r>
              <a:rPr lang="en-US" sz="1400" dirty="0"/>
              <a:t>, G., Altman, D., </a:t>
            </a:r>
            <a:r>
              <a:rPr lang="en-US" sz="1400" dirty="0" err="1"/>
              <a:t>Moher</a:t>
            </a:r>
            <a:r>
              <a:rPr lang="en-US" sz="1400" dirty="0"/>
              <a:t>, D., Sox, H., Riley, D. &amp; the CARE group (2013). The CARE </a:t>
            </a:r>
            <a:r>
              <a:rPr lang="en-US" sz="1400" dirty="0" err="1"/>
              <a:t>Guideliness</a:t>
            </a:r>
            <a:r>
              <a:rPr lang="en-US" sz="1400" dirty="0"/>
              <a:t>: Consensus-based Clinical Case Reporting Guideline Development. </a:t>
            </a:r>
            <a:r>
              <a:rPr lang="nl-NL" sz="1400" i="1" dirty="0"/>
              <a:t>Global Adv Health </a:t>
            </a:r>
            <a:r>
              <a:rPr lang="nl-NL" sz="1400" i="1" dirty="0" err="1"/>
              <a:t>Med</a:t>
            </a:r>
            <a:r>
              <a:rPr lang="nl-NL" sz="1400" i="1" dirty="0"/>
              <a:t>.</a:t>
            </a:r>
            <a:r>
              <a:rPr lang="nl-NL" sz="1400" dirty="0"/>
              <a:t> 2013;2(5):38-43. DOI: 10.7453/gahmj.2013.008</a:t>
            </a:r>
          </a:p>
          <a:p>
            <a:pPr marL="0" indent="0">
              <a:buNone/>
            </a:pPr>
            <a:endParaRPr lang="nl-NL" sz="1400" dirty="0"/>
          </a:p>
          <a:p>
            <a:pPr marL="0" indent="0">
              <a:buNone/>
            </a:pPr>
            <a:r>
              <a:rPr lang="en-US" sz="1400" dirty="0" err="1"/>
              <a:t>Koster</a:t>
            </a:r>
            <a:r>
              <a:rPr lang="en-US" sz="1400" dirty="0"/>
              <a:t>, E.B., </a:t>
            </a:r>
            <a:r>
              <a:rPr lang="en-US" sz="1400" dirty="0" err="1"/>
              <a:t>Ong</a:t>
            </a:r>
            <a:r>
              <a:rPr lang="en-US" sz="1400" dirty="0"/>
              <a:t>, R.R.S., </a:t>
            </a:r>
            <a:r>
              <a:rPr lang="en-US" sz="1400" dirty="0" err="1"/>
              <a:t>Heybroek</a:t>
            </a:r>
            <a:r>
              <a:rPr lang="en-US" sz="1400" dirty="0"/>
              <a:t>, R., </a:t>
            </a:r>
            <a:r>
              <a:rPr lang="en-US" sz="1400" dirty="0" err="1"/>
              <a:t>Delnoij</a:t>
            </a:r>
            <a:r>
              <a:rPr lang="en-US" sz="1400" dirty="0"/>
              <a:t>, D.M.J. and </a:t>
            </a:r>
            <a:r>
              <a:rPr lang="en-US" sz="1400" dirty="0" err="1"/>
              <a:t>Baars</a:t>
            </a:r>
            <a:r>
              <a:rPr lang="en-US" sz="1400" dirty="0"/>
              <a:t>, E.W. (2014)  The consumer quality index </a:t>
            </a:r>
            <a:r>
              <a:rPr lang="en-US" sz="1400" dirty="0" err="1"/>
              <a:t>anthroposophic</a:t>
            </a:r>
            <a:r>
              <a:rPr lang="en-US" sz="1400" dirty="0"/>
              <a:t> healthcare: a construction and validation study  </a:t>
            </a:r>
            <a:r>
              <a:rPr lang="en-US" sz="1400" i="1" dirty="0"/>
              <a:t>BMC Health Services Research</a:t>
            </a:r>
            <a:r>
              <a:rPr lang="en-US" sz="1400" dirty="0"/>
              <a:t>, 14:148</a:t>
            </a:r>
            <a:endParaRPr lang="nl-NL" sz="1400" dirty="0"/>
          </a:p>
          <a:p>
            <a:pPr marL="0" indent="0">
              <a:buNone/>
            </a:pPr>
            <a:endParaRPr lang="nl-NL" sz="1400" dirty="0"/>
          </a:p>
          <a:p>
            <a:pPr marL="0" indent="0">
              <a:buNone/>
            </a:pPr>
            <a:r>
              <a:rPr lang="nl-NL" sz="1400" dirty="0"/>
              <a:t>NJI: </a:t>
            </a:r>
            <a:r>
              <a:rPr lang="nl-NL" sz="1400" u="sng" dirty="0">
                <a:hlinkClick r:id="rId3"/>
              </a:rPr>
              <a:t>http://www.nji.nl/De-effectladder</a:t>
            </a:r>
            <a:r>
              <a:rPr lang="nl-NL" sz="1400" dirty="0"/>
              <a:t> </a:t>
            </a:r>
          </a:p>
          <a:p>
            <a:pPr marL="0" indent="0">
              <a:buNone/>
            </a:pPr>
            <a:endParaRPr lang="nl-NL" sz="1400" dirty="0"/>
          </a:p>
          <a:p>
            <a:pPr marL="0" indent="0">
              <a:buNone/>
            </a:pPr>
            <a:r>
              <a:rPr lang="en-GB" sz="1400" dirty="0"/>
              <a:t>Yin, R.K. (2008). </a:t>
            </a:r>
            <a:r>
              <a:rPr lang="en-GB" sz="1400" i="1" dirty="0"/>
              <a:t>Case study </a:t>
            </a:r>
            <a:r>
              <a:rPr lang="en-GB" sz="1400" i="1" dirty="0" err="1"/>
              <a:t>reseach</a:t>
            </a:r>
            <a:r>
              <a:rPr lang="en-GB" sz="1400" i="1" dirty="0"/>
              <a:t>. Design and methods. Forth revised edition</a:t>
            </a:r>
            <a:r>
              <a:rPr lang="en-GB" sz="1400" dirty="0"/>
              <a:t>. Thousand Oaks: Sage.</a:t>
            </a:r>
            <a:endParaRPr lang="nl-NL" sz="1400" dirty="0"/>
          </a:p>
          <a:p>
            <a:pPr marL="0" indent="0">
              <a:buNone/>
            </a:pPr>
            <a:endParaRPr lang="nl-NL" sz="1400" dirty="0"/>
          </a:p>
          <a:p>
            <a:pPr marL="0" indent="0">
              <a:buNone/>
            </a:pPr>
            <a:r>
              <a:rPr lang="nl-NL" sz="1400" dirty="0"/>
              <a:t>Yperen, T.A. van en J.W. Veerman (2008, red.). </a:t>
            </a:r>
            <a:r>
              <a:rPr lang="nl-NL" sz="1400" i="1" dirty="0"/>
              <a:t>Zicht op effectiviteit. Handboek voor </a:t>
            </a:r>
            <a:r>
              <a:rPr lang="nl-NL" sz="1400" i="1" dirty="0" err="1"/>
              <a:t>praktijkgestuurd</a:t>
            </a:r>
            <a:r>
              <a:rPr lang="nl-NL" sz="1400" i="1" dirty="0"/>
              <a:t> effectonderzoek onderzoek in de jeugdzorg</a:t>
            </a:r>
            <a:r>
              <a:rPr lang="nl-NL" sz="1400" dirty="0"/>
              <a:t>. </a:t>
            </a:r>
            <a:r>
              <a:rPr lang="en-US" sz="1400" dirty="0"/>
              <a:t>Delft: </a:t>
            </a:r>
            <a:r>
              <a:rPr lang="en-US" sz="1400" dirty="0" err="1"/>
              <a:t>Eburon</a:t>
            </a:r>
            <a:r>
              <a:rPr lang="en-US" sz="1500" dirty="0"/>
              <a:t>.</a:t>
            </a:r>
            <a:endParaRPr lang="nl-NL" sz="1500" dirty="0"/>
          </a:p>
        </p:txBody>
      </p:sp>
      <p:sp>
        <p:nvSpPr>
          <p:cNvPr id="5" name="Titel 4"/>
          <p:cNvSpPr>
            <a:spLocks noGrp="1"/>
          </p:cNvSpPr>
          <p:nvPr>
            <p:ph type="title"/>
          </p:nvPr>
        </p:nvSpPr>
        <p:spPr>
          <a:xfrm>
            <a:off x="457200" y="44624"/>
            <a:ext cx="8229600" cy="1143000"/>
          </a:xfrm>
        </p:spPr>
        <p:txBody>
          <a:bodyPr/>
          <a:lstStyle/>
          <a:p>
            <a:r>
              <a:rPr lang="nl-NL" dirty="0"/>
              <a:t>Referenties</a:t>
            </a:r>
          </a:p>
        </p:txBody>
      </p:sp>
    </p:spTree>
    <p:extLst>
      <p:ext uri="{BB962C8B-B14F-4D97-AF65-F5344CB8AC3E}">
        <p14:creationId xmlns:p14="http://schemas.microsoft.com/office/powerpoint/2010/main" val="416938613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a:t>Dank je wel voor je aandacht</a:t>
            </a:r>
          </a:p>
        </p:txBody>
      </p:sp>
      <p:sp>
        <p:nvSpPr>
          <p:cNvPr id="3" name="Tijdelijke aanduiding voor voettekst 2"/>
          <p:cNvSpPr>
            <a:spLocks noGrp="1"/>
          </p:cNvSpPr>
          <p:nvPr>
            <p:ph type="ftr" sz="quarter" idx="11"/>
          </p:nvPr>
        </p:nvSpPr>
        <p:spPr>
          <a:xfrm>
            <a:off x="2123728" y="6021288"/>
            <a:ext cx="6120680" cy="576064"/>
          </a:xfrm>
        </p:spPr>
        <p:txBody>
          <a:bodyPr/>
          <a:lstStyle/>
          <a:p>
            <a:r>
              <a:rPr lang="nl-NL" dirty="0"/>
              <a:t>Contact: </a:t>
            </a:r>
            <a:r>
              <a:rPr lang="nl-NL" dirty="0" err="1"/>
              <a:t>abbing.a@hsleiden.nl</a:t>
            </a:r>
            <a:endParaRPr lang="nl-NL" dirty="0"/>
          </a:p>
        </p:txBody>
      </p:sp>
      <p:sp>
        <p:nvSpPr>
          <p:cNvPr id="5" name="Tijdelijke aanduiding voor dianummer 4"/>
          <p:cNvSpPr>
            <a:spLocks noGrp="1"/>
          </p:cNvSpPr>
          <p:nvPr>
            <p:ph type="sldNum" sz="quarter" idx="4"/>
          </p:nvPr>
        </p:nvSpPr>
        <p:spPr/>
        <p:txBody>
          <a:bodyPr/>
          <a:lstStyle/>
          <a:p>
            <a:fld id="{1DAD25AC-3D36-459B-92CD-44DA3A629171}" type="slidenum">
              <a:rPr lang="nl-NL" smtClean="0"/>
              <a:pPr/>
              <a:t>32</a:t>
            </a:fld>
            <a:endParaRPr lang="nl-NL" dirty="0"/>
          </a:p>
        </p:txBody>
      </p:sp>
    </p:spTree>
    <p:extLst>
      <p:ext uri="{BB962C8B-B14F-4D97-AF65-F5344CB8AC3E}">
        <p14:creationId xmlns:p14="http://schemas.microsoft.com/office/powerpoint/2010/main" val="354327925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nummer 1"/>
          <p:cNvSpPr>
            <a:spLocks noGrp="1"/>
          </p:cNvSpPr>
          <p:nvPr>
            <p:ph type="sldNum" sz="quarter" idx="4"/>
          </p:nvPr>
        </p:nvSpPr>
        <p:spPr/>
        <p:txBody>
          <a:bodyPr/>
          <a:lstStyle/>
          <a:p>
            <a:fld id="{1DAD25AC-3D36-459B-92CD-44DA3A629171}" type="slidenum">
              <a:rPr lang="nl-NL" smtClean="0"/>
              <a:pPr/>
              <a:t>4</a:t>
            </a:fld>
            <a:endParaRPr lang="nl-NL" dirty="0"/>
          </a:p>
        </p:txBody>
      </p:sp>
      <p:sp>
        <p:nvSpPr>
          <p:cNvPr id="3" name="Tijdelijke aanduiding voor inhoud 2"/>
          <p:cNvSpPr>
            <a:spLocks noGrp="1"/>
          </p:cNvSpPr>
          <p:nvPr>
            <p:ph idx="1"/>
          </p:nvPr>
        </p:nvSpPr>
        <p:spPr>
          <a:xfrm>
            <a:off x="518864" y="1052736"/>
            <a:ext cx="8229600" cy="4099594"/>
          </a:xfrm>
        </p:spPr>
        <p:txBody>
          <a:bodyPr>
            <a:normAutofit fontScale="92500" lnSpcReduction="10000"/>
          </a:bodyPr>
          <a:lstStyle/>
          <a:p>
            <a:endParaRPr lang="nl-NL" dirty="0"/>
          </a:p>
          <a:p>
            <a:r>
              <a:rPr lang="nl-NL" dirty="0"/>
              <a:t>Effecten </a:t>
            </a:r>
          </a:p>
          <a:p>
            <a:pPr>
              <a:buFont typeface="Symbol" panose="05050102010706020507" pitchFamily="18" charset="2"/>
              <a:buChar char="Þ"/>
            </a:pPr>
            <a:r>
              <a:rPr lang="nl-NL" i="1" dirty="0"/>
              <a:t>Brengt de therapie het gewenste resultaat?</a:t>
            </a:r>
          </a:p>
          <a:p>
            <a:pPr>
              <a:buFont typeface="Symbol" panose="05050102010706020507" pitchFamily="18" charset="2"/>
              <a:buChar char="Þ"/>
            </a:pPr>
            <a:r>
              <a:rPr lang="nl-NL" i="1" dirty="0"/>
              <a:t>Zijn andere oorzaken uitgesloten? (was het echt de therapie die dit resultaat heeft bewerkstelligd?)</a:t>
            </a:r>
          </a:p>
          <a:p>
            <a:pPr marL="0" indent="0">
              <a:buNone/>
            </a:pPr>
            <a:endParaRPr lang="nl-NL" i="1" dirty="0"/>
          </a:p>
          <a:p>
            <a:r>
              <a:rPr lang="nl-NL" dirty="0"/>
              <a:t>Werkingsmechanismen </a:t>
            </a:r>
          </a:p>
          <a:p>
            <a:pPr>
              <a:buFont typeface="Symbol" panose="05050102010706020507" pitchFamily="18" charset="2"/>
              <a:buChar char="Þ"/>
            </a:pPr>
            <a:r>
              <a:rPr lang="nl-NL" i="1" dirty="0"/>
              <a:t>Kunnen we verklaren hoe dat resultaat tot stand is gekomen?</a:t>
            </a:r>
          </a:p>
          <a:p>
            <a:pPr>
              <a:buFont typeface="Symbol" panose="05050102010706020507" pitchFamily="18" charset="2"/>
              <a:buChar char="Þ"/>
            </a:pPr>
            <a:r>
              <a:rPr lang="nl-NL" i="1" dirty="0"/>
              <a:t>Sluit deze verklaring aan op algemeen geaccepteerde kennis/theorieën?</a:t>
            </a:r>
          </a:p>
          <a:p>
            <a:endParaRPr lang="nl-NL" dirty="0"/>
          </a:p>
        </p:txBody>
      </p:sp>
      <p:sp>
        <p:nvSpPr>
          <p:cNvPr id="4" name="Tijdelijke aanduiding voor voettekst 3"/>
          <p:cNvSpPr>
            <a:spLocks noGrp="1"/>
          </p:cNvSpPr>
          <p:nvPr>
            <p:ph type="ftr" sz="quarter" idx="11"/>
          </p:nvPr>
        </p:nvSpPr>
        <p:spPr/>
        <p:txBody>
          <a:bodyPr/>
          <a:lstStyle/>
          <a:p>
            <a:endParaRPr lang="nl-NL" dirty="0"/>
          </a:p>
        </p:txBody>
      </p:sp>
      <p:sp>
        <p:nvSpPr>
          <p:cNvPr id="5" name="Titel 4"/>
          <p:cNvSpPr>
            <a:spLocks noGrp="1"/>
          </p:cNvSpPr>
          <p:nvPr>
            <p:ph type="title"/>
          </p:nvPr>
        </p:nvSpPr>
        <p:spPr>
          <a:xfrm>
            <a:off x="457200" y="274638"/>
            <a:ext cx="8229600" cy="1354162"/>
          </a:xfrm>
        </p:spPr>
        <p:txBody>
          <a:bodyPr>
            <a:normAutofit/>
          </a:bodyPr>
          <a:lstStyle/>
          <a:p>
            <a:r>
              <a:rPr lang="nl-NL" dirty="0"/>
              <a:t>Werkt KT?</a:t>
            </a:r>
            <a:br>
              <a:rPr lang="nl-NL" dirty="0"/>
            </a:br>
            <a:r>
              <a:rPr lang="nl-NL" i="1" dirty="0"/>
              <a:t>Onderzoek op twee gebieden:</a:t>
            </a:r>
            <a:br>
              <a:rPr lang="nl-NL" i="1" dirty="0"/>
            </a:br>
            <a:endParaRPr lang="nl-NL" i="1" dirty="0"/>
          </a:p>
        </p:txBody>
      </p:sp>
    </p:spTree>
    <p:extLst>
      <p:ext uri="{BB962C8B-B14F-4D97-AF65-F5344CB8AC3E}">
        <p14:creationId xmlns:p14="http://schemas.microsoft.com/office/powerpoint/2010/main" val="21902739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nummer 1"/>
          <p:cNvSpPr>
            <a:spLocks noGrp="1"/>
          </p:cNvSpPr>
          <p:nvPr>
            <p:ph type="sldNum" sz="quarter" idx="4"/>
          </p:nvPr>
        </p:nvSpPr>
        <p:spPr/>
        <p:txBody>
          <a:bodyPr/>
          <a:lstStyle/>
          <a:p>
            <a:fld id="{1DAD25AC-3D36-459B-92CD-44DA3A629171}" type="slidenum">
              <a:rPr lang="nl-NL" smtClean="0"/>
              <a:pPr/>
              <a:t>5</a:t>
            </a:fld>
            <a:endParaRPr lang="nl-NL" dirty="0"/>
          </a:p>
        </p:txBody>
      </p:sp>
      <p:graphicFrame>
        <p:nvGraphicFramePr>
          <p:cNvPr id="7" name="Tijdelijke aanduiding voor inhoud 6"/>
          <p:cNvGraphicFramePr>
            <a:graphicFrameLocks noGrp="1"/>
          </p:cNvGraphicFramePr>
          <p:nvPr>
            <p:ph idx="1"/>
            <p:extLst>
              <p:ext uri="{D42A27DB-BD31-4B8C-83A1-F6EECF244321}">
                <p14:modId xmlns:p14="http://schemas.microsoft.com/office/powerpoint/2010/main" val="2960052182"/>
              </p:ext>
            </p:extLst>
          </p:nvPr>
        </p:nvGraphicFramePr>
        <p:xfrm>
          <a:off x="611560" y="1268759"/>
          <a:ext cx="8075240" cy="5472609"/>
        </p:xfrm>
        <a:graphic>
          <a:graphicData uri="http://schemas.openxmlformats.org/drawingml/2006/table">
            <a:tbl>
              <a:tblPr firstRow="1" firstCol="1" bandRow="1">
                <a:tableStyleId>{5C22544A-7EE6-4342-B048-85BDC9FD1C3A}</a:tableStyleId>
              </a:tblPr>
              <a:tblGrid>
                <a:gridCol w="1993974">
                  <a:extLst>
                    <a:ext uri="{9D8B030D-6E8A-4147-A177-3AD203B41FA5}">
                      <a16:colId xmlns:a16="http://schemas.microsoft.com/office/drawing/2014/main" val="20000"/>
                    </a:ext>
                  </a:extLst>
                </a:gridCol>
                <a:gridCol w="1246672">
                  <a:extLst>
                    <a:ext uri="{9D8B030D-6E8A-4147-A177-3AD203B41FA5}">
                      <a16:colId xmlns:a16="http://schemas.microsoft.com/office/drawing/2014/main" val="20001"/>
                    </a:ext>
                  </a:extLst>
                </a:gridCol>
                <a:gridCol w="1869130">
                  <a:extLst>
                    <a:ext uri="{9D8B030D-6E8A-4147-A177-3AD203B41FA5}">
                      <a16:colId xmlns:a16="http://schemas.microsoft.com/office/drawing/2014/main" val="20002"/>
                    </a:ext>
                  </a:extLst>
                </a:gridCol>
                <a:gridCol w="2965464">
                  <a:extLst>
                    <a:ext uri="{9D8B030D-6E8A-4147-A177-3AD203B41FA5}">
                      <a16:colId xmlns:a16="http://schemas.microsoft.com/office/drawing/2014/main" val="20003"/>
                    </a:ext>
                  </a:extLst>
                </a:gridCol>
              </a:tblGrid>
              <a:tr h="246678">
                <a:tc>
                  <a:txBody>
                    <a:bodyPr/>
                    <a:lstStyle/>
                    <a:p>
                      <a:pPr algn="just">
                        <a:lnSpc>
                          <a:spcPct val="107000"/>
                        </a:lnSpc>
                        <a:spcBef>
                          <a:spcPts val="10"/>
                        </a:spcBef>
                        <a:spcAft>
                          <a:spcPts val="10"/>
                        </a:spcAft>
                      </a:pPr>
                      <a:r>
                        <a:rPr lang="nl-NL" sz="1100" dirty="0">
                          <a:effectLst/>
                        </a:rPr>
                        <a:t>Niveau effectladder</a:t>
                      </a:r>
                      <a:endParaRPr lang="nl-NL" sz="1100" dirty="0">
                        <a:effectLst/>
                        <a:latin typeface="Calibri" panose="020F0502020204030204" pitchFamily="34" charset="0"/>
                        <a:ea typeface="Cambria" panose="02040503050406030204" pitchFamily="18" charset="0"/>
                        <a:cs typeface="Times New Roman" panose="02020603050405020304" pitchFamily="18" charset="0"/>
                      </a:endParaRPr>
                    </a:p>
                  </a:txBody>
                  <a:tcPr marL="68580" marR="68580" marT="0" marB="0"/>
                </a:tc>
                <a:tc>
                  <a:txBody>
                    <a:bodyPr/>
                    <a:lstStyle/>
                    <a:p>
                      <a:pPr algn="just">
                        <a:lnSpc>
                          <a:spcPct val="107000"/>
                        </a:lnSpc>
                        <a:spcBef>
                          <a:spcPts val="10"/>
                        </a:spcBef>
                        <a:spcAft>
                          <a:spcPts val="10"/>
                        </a:spcAft>
                      </a:pPr>
                      <a:r>
                        <a:rPr lang="nl-NL" sz="1100">
                          <a:effectLst/>
                        </a:rPr>
                        <a:t>Bewijskracht</a:t>
                      </a:r>
                      <a:endParaRPr lang="nl-NL" sz="1100">
                        <a:effectLst/>
                        <a:latin typeface="Calibri" panose="020F0502020204030204" pitchFamily="34" charset="0"/>
                        <a:ea typeface="Cambria" panose="02040503050406030204" pitchFamily="18" charset="0"/>
                        <a:cs typeface="Times New Roman" panose="02020603050405020304" pitchFamily="18" charset="0"/>
                      </a:endParaRPr>
                    </a:p>
                  </a:txBody>
                  <a:tcPr marL="68580" marR="68580" marT="0" marB="0"/>
                </a:tc>
                <a:tc>
                  <a:txBody>
                    <a:bodyPr/>
                    <a:lstStyle/>
                    <a:p>
                      <a:pPr algn="just">
                        <a:lnSpc>
                          <a:spcPct val="107000"/>
                        </a:lnSpc>
                        <a:spcBef>
                          <a:spcPts val="10"/>
                        </a:spcBef>
                        <a:spcAft>
                          <a:spcPts val="10"/>
                        </a:spcAft>
                      </a:pPr>
                      <a:r>
                        <a:rPr lang="nl-NL" sz="1100">
                          <a:effectLst/>
                        </a:rPr>
                        <a:t>Omschrijving</a:t>
                      </a:r>
                      <a:endParaRPr lang="nl-NL" sz="1100">
                        <a:effectLst/>
                        <a:latin typeface="Calibri" panose="020F0502020204030204" pitchFamily="34" charset="0"/>
                        <a:ea typeface="Cambria" panose="02040503050406030204" pitchFamily="18" charset="0"/>
                        <a:cs typeface="Times New Roman" panose="02020603050405020304" pitchFamily="18" charset="0"/>
                      </a:endParaRPr>
                    </a:p>
                  </a:txBody>
                  <a:tcPr marL="68580" marR="68580" marT="0" marB="0"/>
                </a:tc>
                <a:tc>
                  <a:txBody>
                    <a:bodyPr/>
                    <a:lstStyle/>
                    <a:p>
                      <a:pPr algn="just">
                        <a:lnSpc>
                          <a:spcPct val="107000"/>
                        </a:lnSpc>
                        <a:spcBef>
                          <a:spcPts val="10"/>
                        </a:spcBef>
                        <a:spcAft>
                          <a:spcPts val="10"/>
                        </a:spcAft>
                      </a:pPr>
                      <a:r>
                        <a:rPr lang="nl-NL" sz="1100" dirty="0">
                          <a:effectLst/>
                        </a:rPr>
                        <a:t>Soorten onderzoek</a:t>
                      </a:r>
                      <a:endParaRPr lang="nl-NL" sz="1100" dirty="0">
                        <a:effectLst/>
                        <a:latin typeface="Calibri" panose="020F0502020204030204" pitchFamily="34" charset="0"/>
                        <a:ea typeface="Cambria" panose="020405030504060302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10000"/>
                  </a:ext>
                </a:extLst>
              </a:tr>
              <a:tr h="1631916">
                <a:tc>
                  <a:txBody>
                    <a:bodyPr/>
                    <a:lstStyle/>
                    <a:p>
                      <a:pPr algn="just">
                        <a:lnSpc>
                          <a:spcPct val="107000"/>
                        </a:lnSpc>
                        <a:spcBef>
                          <a:spcPts val="10"/>
                        </a:spcBef>
                        <a:spcAft>
                          <a:spcPts val="10"/>
                        </a:spcAft>
                      </a:pPr>
                      <a:r>
                        <a:rPr lang="nl-NL" sz="1100" dirty="0">
                          <a:effectLst/>
                        </a:rPr>
                        <a:t>4. Is de interventie werkzaam?</a:t>
                      </a:r>
                      <a:endParaRPr lang="nl-NL" sz="1100" dirty="0">
                        <a:effectLst/>
                        <a:latin typeface="Calibri" panose="020F0502020204030204" pitchFamily="34" charset="0"/>
                        <a:ea typeface="Cambria" panose="02040503050406030204" pitchFamily="18" charset="0"/>
                        <a:cs typeface="Times New Roman" panose="02020603050405020304" pitchFamily="18" charset="0"/>
                      </a:endParaRPr>
                    </a:p>
                  </a:txBody>
                  <a:tcPr marL="68580" marR="68580" marT="0" marB="0"/>
                </a:tc>
                <a:tc>
                  <a:txBody>
                    <a:bodyPr/>
                    <a:lstStyle/>
                    <a:p>
                      <a:pPr>
                        <a:lnSpc>
                          <a:spcPct val="107000"/>
                        </a:lnSpc>
                        <a:spcAft>
                          <a:spcPts val="0"/>
                        </a:spcAft>
                      </a:pPr>
                      <a:r>
                        <a:rPr lang="nl-NL" sz="1000" dirty="0">
                          <a:effectLst/>
                        </a:rPr>
                        <a:t>Causaal</a:t>
                      </a:r>
                      <a:endParaRPr lang="nl-NL"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Bef>
                          <a:spcPts val="10"/>
                        </a:spcBef>
                        <a:spcAft>
                          <a:spcPts val="10"/>
                        </a:spcAft>
                      </a:pPr>
                      <a:r>
                        <a:rPr lang="nl-NL" sz="1100">
                          <a:effectLst/>
                        </a:rPr>
                        <a:t>Vergelijkend onderzoek</a:t>
                      </a:r>
                    </a:p>
                    <a:p>
                      <a:pPr>
                        <a:lnSpc>
                          <a:spcPct val="107000"/>
                        </a:lnSpc>
                        <a:spcAft>
                          <a:spcPts val="0"/>
                        </a:spcAft>
                      </a:pPr>
                      <a:r>
                        <a:rPr lang="nl-NL" sz="1000">
                          <a:effectLst/>
                        </a:rPr>
                        <a:t> </a:t>
                      </a:r>
                      <a:endParaRPr lang="nl-NL"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342900" lvl="0" indent="-342900">
                        <a:lnSpc>
                          <a:spcPct val="107000"/>
                        </a:lnSpc>
                        <a:spcAft>
                          <a:spcPts val="0"/>
                        </a:spcAft>
                        <a:buFont typeface="Calibri" panose="020F0502020204030204" pitchFamily="34" charset="0"/>
                        <a:buChar char="-"/>
                      </a:pPr>
                      <a:r>
                        <a:rPr lang="nl-NL" sz="1000" dirty="0">
                          <a:effectLst/>
                        </a:rPr>
                        <a:t>Experimenteel onderzoek  (RCT)</a:t>
                      </a:r>
                      <a:endParaRPr lang="nl-NL" sz="1100" dirty="0">
                        <a:effectLst/>
                      </a:endParaRPr>
                    </a:p>
                    <a:p>
                      <a:pPr marL="342900" lvl="0" indent="-342900">
                        <a:lnSpc>
                          <a:spcPct val="107000"/>
                        </a:lnSpc>
                        <a:spcAft>
                          <a:spcPts val="0"/>
                        </a:spcAft>
                        <a:buFont typeface="Calibri" panose="020F0502020204030204" pitchFamily="34" charset="0"/>
                        <a:buChar char="-"/>
                      </a:pPr>
                      <a:r>
                        <a:rPr lang="nl-NL" sz="1000" dirty="0">
                          <a:effectLst/>
                        </a:rPr>
                        <a:t>Quasi-experimenteel onderzoek </a:t>
                      </a:r>
                      <a:endParaRPr lang="nl-NL" sz="1100" dirty="0">
                        <a:effectLst/>
                      </a:endParaRPr>
                    </a:p>
                    <a:p>
                      <a:pPr marL="342900" lvl="0" indent="-342900">
                        <a:lnSpc>
                          <a:spcPct val="107000"/>
                        </a:lnSpc>
                        <a:spcAft>
                          <a:spcPts val="0"/>
                        </a:spcAft>
                        <a:buFont typeface="Calibri" panose="020F0502020204030204" pitchFamily="34" charset="0"/>
                        <a:buChar char="-"/>
                      </a:pPr>
                      <a:r>
                        <a:rPr lang="nl-NL" sz="1000" dirty="0" err="1">
                          <a:effectLst/>
                        </a:rPr>
                        <a:t>Veranderingstheoretisch</a:t>
                      </a:r>
                      <a:r>
                        <a:rPr lang="nl-NL" sz="1000" dirty="0">
                          <a:effectLst/>
                        </a:rPr>
                        <a:t> onderzoek</a:t>
                      </a:r>
                      <a:endParaRPr lang="nl-NL" sz="1100" dirty="0">
                        <a:effectLst/>
                      </a:endParaRPr>
                    </a:p>
                    <a:p>
                      <a:pPr marL="342900" lvl="0" indent="-342900">
                        <a:lnSpc>
                          <a:spcPct val="107000"/>
                        </a:lnSpc>
                        <a:spcAft>
                          <a:spcPts val="0"/>
                        </a:spcAft>
                        <a:buFont typeface="Calibri" panose="020F0502020204030204" pitchFamily="34" charset="0"/>
                        <a:buChar char="-"/>
                      </a:pPr>
                      <a:r>
                        <a:rPr lang="nl-NL" sz="1000" dirty="0" err="1">
                          <a:effectLst/>
                        </a:rPr>
                        <a:t>Normgerelateerd</a:t>
                      </a:r>
                      <a:r>
                        <a:rPr lang="nl-NL" sz="1000" dirty="0">
                          <a:effectLst/>
                        </a:rPr>
                        <a:t> onderzoek ('Benchmarkstudies')</a:t>
                      </a:r>
                      <a:endParaRPr lang="nl-NL"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0001"/>
                  </a:ext>
                </a:extLst>
              </a:tr>
              <a:tr h="998500">
                <a:tc>
                  <a:txBody>
                    <a:bodyPr/>
                    <a:lstStyle/>
                    <a:p>
                      <a:pPr algn="just">
                        <a:lnSpc>
                          <a:spcPct val="107000"/>
                        </a:lnSpc>
                        <a:spcBef>
                          <a:spcPts val="10"/>
                        </a:spcBef>
                        <a:spcAft>
                          <a:spcPts val="10"/>
                        </a:spcAft>
                      </a:pPr>
                      <a:r>
                        <a:rPr lang="nl-NL" sz="1100">
                          <a:effectLst/>
                        </a:rPr>
                        <a:t>3. Is de interventie doeltreffend? </a:t>
                      </a:r>
                      <a:endParaRPr lang="nl-NL" sz="1100">
                        <a:effectLst/>
                        <a:latin typeface="Calibri" panose="020F0502020204030204" pitchFamily="34" charset="0"/>
                        <a:ea typeface="Cambria" panose="02040503050406030204" pitchFamily="18" charset="0"/>
                        <a:cs typeface="Times New Roman" panose="02020603050405020304" pitchFamily="18" charset="0"/>
                      </a:endParaRPr>
                    </a:p>
                  </a:txBody>
                  <a:tcPr marL="68580" marR="68580" marT="0" marB="0"/>
                </a:tc>
                <a:tc>
                  <a:txBody>
                    <a:bodyPr/>
                    <a:lstStyle/>
                    <a:p>
                      <a:pPr>
                        <a:lnSpc>
                          <a:spcPct val="107000"/>
                        </a:lnSpc>
                        <a:spcAft>
                          <a:spcPts val="0"/>
                        </a:spcAft>
                      </a:pPr>
                      <a:r>
                        <a:rPr lang="nl-NL" sz="1000">
                          <a:effectLst/>
                        </a:rPr>
                        <a:t>Indicatief</a:t>
                      </a:r>
                      <a:endParaRPr lang="nl-NL"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Bef>
                          <a:spcPts val="10"/>
                        </a:spcBef>
                        <a:spcAft>
                          <a:spcPts val="10"/>
                        </a:spcAft>
                      </a:pPr>
                      <a:r>
                        <a:rPr lang="nl-NL" sz="1100">
                          <a:effectLst/>
                        </a:rPr>
                        <a:t>Beschrijving, interventietheorie plus effectmeting </a:t>
                      </a:r>
                    </a:p>
                    <a:p>
                      <a:pPr>
                        <a:lnSpc>
                          <a:spcPct val="107000"/>
                        </a:lnSpc>
                        <a:spcAft>
                          <a:spcPts val="0"/>
                        </a:spcAft>
                      </a:pPr>
                      <a:r>
                        <a:rPr lang="nl-NL" sz="1000">
                          <a:effectLst/>
                        </a:rPr>
                        <a:t> </a:t>
                      </a:r>
                      <a:endParaRPr lang="nl-NL"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342900" lvl="0" indent="-342900">
                        <a:lnSpc>
                          <a:spcPct val="107000"/>
                        </a:lnSpc>
                        <a:spcAft>
                          <a:spcPts val="0"/>
                        </a:spcAft>
                        <a:buFont typeface="Calibri" panose="020F0502020204030204" pitchFamily="34" charset="0"/>
                        <a:buChar char="-"/>
                      </a:pPr>
                      <a:r>
                        <a:rPr lang="nl-NL" sz="1000">
                          <a:effectLst/>
                        </a:rPr>
                        <a:t>Veranderingsonderzoek zonder benchmark </a:t>
                      </a:r>
                      <a:endParaRPr lang="nl-NL" sz="1100">
                        <a:effectLst/>
                      </a:endParaRPr>
                    </a:p>
                    <a:p>
                      <a:pPr marL="342900" lvl="0" indent="-342900">
                        <a:lnSpc>
                          <a:spcPct val="107000"/>
                        </a:lnSpc>
                        <a:spcAft>
                          <a:spcPts val="0"/>
                        </a:spcAft>
                        <a:buFont typeface="Calibri" panose="020F0502020204030204" pitchFamily="34" charset="0"/>
                        <a:buChar char="-"/>
                      </a:pPr>
                      <a:r>
                        <a:rPr lang="nl-NL" sz="1000">
                          <a:effectLst/>
                        </a:rPr>
                        <a:t>Doelrealisatie-onderzoek</a:t>
                      </a:r>
                      <a:endParaRPr lang="nl-NL" sz="1100">
                        <a:effectLst/>
                      </a:endParaRPr>
                    </a:p>
                    <a:p>
                      <a:pPr marL="342900" lvl="0" indent="-342900">
                        <a:lnSpc>
                          <a:spcPct val="107000"/>
                        </a:lnSpc>
                        <a:spcAft>
                          <a:spcPts val="0"/>
                        </a:spcAft>
                        <a:buFont typeface="Calibri" panose="020F0502020204030204" pitchFamily="34" charset="0"/>
                        <a:buChar char="-"/>
                      </a:pPr>
                      <a:r>
                        <a:rPr lang="nl-NL" sz="1000">
                          <a:effectLst/>
                        </a:rPr>
                        <a:t>Cliënttevredenheidsonderzoek</a:t>
                      </a:r>
                      <a:endParaRPr lang="nl-NL"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0002"/>
                  </a:ext>
                </a:extLst>
              </a:tr>
              <a:tr h="928059">
                <a:tc>
                  <a:txBody>
                    <a:bodyPr/>
                    <a:lstStyle/>
                    <a:p>
                      <a:pPr algn="just">
                        <a:lnSpc>
                          <a:spcPct val="107000"/>
                        </a:lnSpc>
                        <a:spcBef>
                          <a:spcPts val="10"/>
                        </a:spcBef>
                        <a:spcAft>
                          <a:spcPts val="10"/>
                        </a:spcAft>
                      </a:pPr>
                      <a:r>
                        <a:rPr lang="nl-NL" sz="1100">
                          <a:effectLst/>
                        </a:rPr>
                        <a:t>2. Is de interventie in theorie effectief?</a:t>
                      </a:r>
                      <a:endParaRPr lang="nl-NL" sz="1100">
                        <a:effectLst/>
                        <a:latin typeface="Calibri" panose="020F0502020204030204" pitchFamily="34" charset="0"/>
                        <a:ea typeface="Cambria" panose="02040503050406030204" pitchFamily="18" charset="0"/>
                        <a:cs typeface="Times New Roman" panose="02020603050405020304" pitchFamily="18" charset="0"/>
                      </a:endParaRPr>
                    </a:p>
                  </a:txBody>
                  <a:tcPr marL="68580" marR="68580" marT="0" marB="0"/>
                </a:tc>
                <a:tc>
                  <a:txBody>
                    <a:bodyPr/>
                    <a:lstStyle/>
                    <a:p>
                      <a:pPr>
                        <a:lnSpc>
                          <a:spcPct val="107000"/>
                        </a:lnSpc>
                        <a:spcAft>
                          <a:spcPts val="0"/>
                        </a:spcAft>
                      </a:pPr>
                      <a:r>
                        <a:rPr lang="nl-NL" sz="1000">
                          <a:effectLst/>
                        </a:rPr>
                        <a:t>Theoretisch</a:t>
                      </a:r>
                      <a:endParaRPr lang="nl-NL"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nl-NL" sz="1000">
                          <a:effectLst/>
                        </a:rPr>
                        <a:t>Beschrijving plus geloofwaardige interventietheorie (mechanismen)</a:t>
                      </a:r>
                      <a:endParaRPr lang="nl-NL"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342900" lvl="0" indent="-342900">
                        <a:lnSpc>
                          <a:spcPct val="107000"/>
                        </a:lnSpc>
                        <a:spcAft>
                          <a:spcPts val="0"/>
                        </a:spcAft>
                        <a:buFont typeface="Calibri" panose="020F0502020204030204" pitchFamily="34" charset="0"/>
                        <a:buChar char="-"/>
                      </a:pPr>
                      <a:r>
                        <a:rPr lang="nl-NL" sz="1000">
                          <a:effectLst/>
                        </a:rPr>
                        <a:t>Meta-analyses </a:t>
                      </a:r>
                      <a:endParaRPr lang="nl-NL" sz="1100">
                        <a:effectLst/>
                      </a:endParaRPr>
                    </a:p>
                    <a:p>
                      <a:pPr marL="342900" lvl="0" indent="-342900">
                        <a:lnSpc>
                          <a:spcPct val="107000"/>
                        </a:lnSpc>
                        <a:spcAft>
                          <a:spcPts val="0"/>
                        </a:spcAft>
                        <a:buFont typeface="Calibri" panose="020F0502020204030204" pitchFamily="34" charset="0"/>
                        <a:buChar char="-"/>
                      </a:pPr>
                      <a:r>
                        <a:rPr lang="nl-NL" sz="1000">
                          <a:effectLst/>
                        </a:rPr>
                        <a:t>Literatuurstudies </a:t>
                      </a:r>
                      <a:endParaRPr lang="nl-NL" sz="1100">
                        <a:effectLst/>
                      </a:endParaRPr>
                    </a:p>
                    <a:p>
                      <a:pPr marL="342900" lvl="0" indent="-342900">
                        <a:lnSpc>
                          <a:spcPct val="107000"/>
                        </a:lnSpc>
                        <a:spcAft>
                          <a:spcPts val="0"/>
                        </a:spcAft>
                        <a:buFont typeface="Calibri" panose="020F0502020204030204" pitchFamily="34" charset="0"/>
                        <a:buChar char="-"/>
                      </a:pPr>
                      <a:r>
                        <a:rPr lang="nl-NL" sz="1000">
                          <a:effectLst/>
                        </a:rPr>
                        <a:t>Studies naar impliciete kennis</a:t>
                      </a:r>
                      <a:endParaRPr lang="nl-NL"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0003"/>
                  </a:ext>
                </a:extLst>
              </a:tr>
              <a:tr h="1162678">
                <a:tc>
                  <a:txBody>
                    <a:bodyPr/>
                    <a:lstStyle/>
                    <a:p>
                      <a:pPr algn="just">
                        <a:lnSpc>
                          <a:spcPct val="107000"/>
                        </a:lnSpc>
                        <a:spcBef>
                          <a:spcPts val="10"/>
                        </a:spcBef>
                        <a:spcAft>
                          <a:spcPts val="10"/>
                        </a:spcAft>
                      </a:pPr>
                      <a:r>
                        <a:rPr lang="nl-NL" sz="1100">
                          <a:effectLst/>
                        </a:rPr>
                        <a:t>1. Is de interventie goed beschreven?</a:t>
                      </a:r>
                      <a:endParaRPr lang="nl-NL" sz="1100">
                        <a:effectLst/>
                        <a:latin typeface="Calibri" panose="020F0502020204030204" pitchFamily="34" charset="0"/>
                        <a:ea typeface="Cambria" panose="02040503050406030204" pitchFamily="18" charset="0"/>
                        <a:cs typeface="Times New Roman" panose="02020603050405020304" pitchFamily="18" charset="0"/>
                      </a:endParaRPr>
                    </a:p>
                  </a:txBody>
                  <a:tcPr marL="68580" marR="68580" marT="0" marB="0"/>
                </a:tc>
                <a:tc>
                  <a:txBody>
                    <a:bodyPr/>
                    <a:lstStyle/>
                    <a:p>
                      <a:pPr>
                        <a:lnSpc>
                          <a:spcPct val="107000"/>
                        </a:lnSpc>
                        <a:spcAft>
                          <a:spcPts val="0"/>
                        </a:spcAft>
                      </a:pPr>
                      <a:r>
                        <a:rPr lang="nl-NL" sz="1000">
                          <a:effectLst/>
                        </a:rPr>
                        <a:t>Descriptief</a:t>
                      </a:r>
                      <a:endParaRPr lang="nl-NL"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nl-NL" sz="1000">
                          <a:effectLst/>
                        </a:rPr>
                        <a:t>Beschrijving van interventie (doelgroep, middel, uitkomst) en context</a:t>
                      </a:r>
                      <a:endParaRPr lang="nl-NL"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342900" lvl="0" indent="-342900">
                        <a:lnSpc>
                          <a:spcPct val="107000"/>
                        </a:lnSpc>
                        <a:spcAft>
                          <a:spcPts val="0"/>
                        </a:spcAft>
                        <a:buFont typeface="Calibri" panose="020F0502020204030204" pitchFamily="34" charset="0"/>
                        <a:buChar char="-"/>
                      </a:pPr>
                      <a:r>
                        <a:rPr lang="nl-NL" sz="1000">
                          <a:effectLst/>
                        </a:rPr>
                        <a:t>Descriptief onderzoek </a:t>
                      </a:r>
                      <a:endParaRPr lang="nl-NL" sz="1100">
                        <a:effectLst/>
                      </a:endParaRPr>
                    </a:p>
                    <a:p>
                      <a:pPr marL="342900" lvl="0" indent="-342900">
                        <a:lnSpc>
                          <a:spcPct val="107000"/>
                        </a:lnSpc>
                        <a:spcAft>
                          <a:spcPts val="0"/>
                        </a:spcAft>
                        <a:buFont typeface="Calibri" panose="020F0502020204030204" pitchFamily="34" charset="0"/>
                        <a:buChar char="-"/>
                      </a:pPr>
                      <a:r>
                        <a:rPr lang="nl-NL" sz="1000">
                          <a:effectLst/>
                        </a:rPr>
                        <a:t>Kwalitatief onderzoek (observatieonderzoek)</a:t>
                      </a:r>
                      <a:endParaRPr lang="nl-NL" sz="1100">
                        <a:effectLst/>
                      </a:endParaRPr>
                    </a:p>
                    <a:p>
                      <a:pPr marL="342900" lvl="0" indent="-342900">
                        <a:lnSpc>
                          <a:spcPct val="107000"/>
                        </a:lnSpc>
                        <a:spcAft>
                          <a:spcPts val="0"/>
                        </a:spcAft>
                        <a:buFont typeface="Calibri" panose="020F0502020204030204" pitchFamily="34" charset="0"/>
                        <a:buChar char="-"/>
                      </a:pPr>
                      <a:r>
                        <a:rPr lang="nl-NL" sz="1000">
                          <a:effectLst/>
                        </a:rPr>
                        <a:t>Documentanalyse </a:t>
                      </a:r>
                      <a:endParaRPr lang="nl-NL" sz="1100">
                        <a:effectLst/>
                      </a:endParaRPr>
                    </a:p>
                    <a:p>
                      <a:pPr marL="342900" lvl="0" indent="-342900">
                        <a:lnSpc>
                          <a:spcPct val="107000"/>
                        </a:lnSpc>
                        <a:spcAft>
                          <a:spcPts val="0"/>
                        </a:spcAft>
                        <a:buFont typeface="Calibri" panose="020F0502020204030204" pitchFamily="34" charset="0"/>
                        <a:buChar char="-"/>
                      </a:pPr>
                      <a:r>
                        <a:rPr lang="nl-NL" sz="1000">
                          <a:effectLst/>
                        </a:rPr>
                        <a:t>Interviews</a:t>
                      </a:r>
                      <a:endParaRPr lang="nl-NL"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0004"/>
                  </a:ext>
                </a:extLst>
              </a:tr>
              <a:tr h="504778">
                <a:tc>
                  <a:txBody>
                    <a:bodyPr/>
                    <a:lstStyle/>
                    <a:p>
                      <a:pPr algn="just">
                        <a:lnSpc>
                          <a:spcPct val="107000"/>
                        </a:lnSpc>
                        <a:spcBef>
                          <a:spcPts val="10"/>
                        </a:spcBef>
                        <a:spcAft>
                          <a:spcPts val="10"/>
                        </a:spcAft>
                      </a:pPr>
                      <a:r>
                        <a:rPr lang="nl-NL" sz="1100">
                          <a:effectLst/>
                        </a:rPr>
                        <a:t>0. Is de interventie impliciet (black box)?</a:t>
                      </a:r>
                      <a:endParaRPr lang="nl-NL" sz="1100">
                        <a:effectLst/>
                        <a:latin typeface="Calibri" panose="020F0502020204030204" pitchFamily="34" charset="0"/>
                        <a:ea typeface="Cambria" panose="02040503050406030204" pitchFamily="18" charset="0"/>
                        <a:cs typeface="Times New Roman" panose="02020603050405020304" pitchFamily="18" charset="0"/>
                      </a:endParaRPr>
                    </a:p>
                  </a:txBody>
                  <a:tcPr marL="68580" marR="68580" marT="0" marB="0"/>
                </a:tc>
                <a:tc>
                  <a:txBody>
                    <a:bodyPr/>
                    <a:lstStyle/>
                    <a:p>
                      <a:pPr algn="just">
                        <a:lnSpc>
                          <a:spcPct val="107000"/>
                        </a:lnSpc>
                        <a:spcBef>
                          <a:spcPts val="10"/>
                        </a:spcBef>
                        <a:spcAft>
                          <a:spcPts val="10"/>
                        </a:spcAft>
                      </a:pPr>
                      <a:r>
                        <a:rPr lang="nl-NL" sz="1100">
                          <a:effectLst/>
                        </a:rPr>
                        <a:t>Geen</a:t>
                      </a:r>
                      <a:endParaRPr lang="nl-NL" sz="1100">
                        <a:effectLst/>
                        <a:latin typeface="Calibri" panose="020F0502020204030204" pitchFamily="34" charset="0"/>
                        <a:ea typeface="Cambria" panose="02040503050406030204" pitchFamily="18" charset="0"/>
                        <a:cs typeface="Times New Roman" panose="02020603050405020304" pitchFamily="18" charset="0"/>
                      </a:endParaRPr>
                    </a:p>
                  </a:txBody>
                  <a:tcPr marL="68580" marR="68580" marT="0" marB="0"/>
                </a:tc>
                <a:tc>
                  <a:txBody>
                    <a:bodyPr/>
                    <a:lstStyle/>
                    <a:p>
                      <a:pPr algn="just">
                        <a:lnSpc>
                          <a:spcPct val="107000"/>
                        </a:lnSpc>
                        <a:spcBef>
                          <a:spcPts val="10"/>
                        </a:spcBef>
                        <a:spcAft>
                          <a:spcPts val="10"/>
                        </a:spcAft>
                      </a:pPr>
                      <a:r>
                        <a:rPr lang="nl-NL" sz="1100">
                          <a:effectLst/>
                        </a:rPr>
                        <a:t>Ervaringskennis</a:t>
                      </a:r>
                      <a:endParaRPr lang="nl-NL" sz="1100">
                        <a:effectLst/>
                        <a:latin typeface="Calibri" panose="020F0502020204030204" pitchFamily="34" charset="0"/>
                        <a:ea typeface="Cambria" panose="02040503050406030204" pitchFamily="18" charset="0"/>
                        <a:cs typeface="Times New Roman" panose="02020603050405020304" pitchFamily="18" charset="0"/>
                      </a:endParaRPr>
                    </a:p>
                  </a:txBody>
                  <a:tcPr marL="68580" marR="68580" marT="0" marB="0"/>
                </a:tc>
                <a:tc>
                  <a:txBody>
                    <a:bodyPr/>
                    <a:lstStyle/>
                    <a:p>
                      <a:pPr algn="just">
                        <a:lnSpc>
                          <a:spcPct val="107000"/>
                        </a:lnSpc>
                        <a:spcBef>
                          <a:spcPts val="10"/>
                        </a:spcBef>
                        <a:spcAft>
                          <a:spcPts val="10"/>
                        </a:spcAft>
                      </a:pPr>
                      <a:r>
                        <a:rPr lang="nl-NL" sz="1100" dirty="0">
                          <a:effectLst/>
                        </a:rPr>
                        <a:t>Geen wetenschappelijk onderzoek</a:t>
                      </a:r>
                      <a:endParaRPr lang="nl-NL" sz="1100" dirty="0">
                        <a:effectLst/>
                        <a:latin typeface="Calibri" panose="020F0502020204030204" pitchFamily="34" charset="0"/>
                        <a:ea typeface="Cambria" panose="020405030504060302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10005"/>
                  </a:ext>
                </a:extLst>
              </a:tr>
            </a:tbl>
          </a:graphicData>
        </a:graphic>
      </p:graphicFrame>
      <p:sp>
        <p:nvSpPr>
          <p:cNvPr id="4" name="Tijdelijke aanduiding voor voettekst 3"/>
          <p:cNvSpPr>
            <a:spLocks noGrp="1"/>
          </p:cNvSpPr>
          <p:nvPr>
            <p:ph type="ftr" sz="quarter" idx="11"/>
          </p:nvPr>
        </p:nvSpPr>
        <p:spPr/>
        <p:txBody>
          <a:bodyPr/>
          <a:lstStyle/>
          <a:p>
            <a:endParaRPr lang="nl-NL" dirty="0"/>
          </a:p>
        </p:txBody>
      </p:sp>
      <p:sp>
        <p:nvSpPr>
          <p:cNvPr id="5" name="Titel 4"/>
          <p:cNvSpPr>
            <a:spLocks noGrp="1"/>
          </p:cNvSpPr>
          <p:nvPr>
            <p:ph type="title"/>
          </p:nvPr>
        </p:nvSpPr>
        <p:spPr/>
        <p:txBody>
          <a:bodyPr/>
          <a:lstStyle/>
          <a:p>
            <a:r>
              <a:rPr lang="nl-NL" dirty="0"/>
              <a:t>Soorten onderzoek</a:t>
            </a:r>
          </a:p>
        </p:txBody>
      </p:sp>
    </p:spTree>
    <p:extLst>
      <p:ext uri="{BB962C8B-B14F-4D97-AF65-F5344CB8AC3E}">
        <p14:creationId xmlns:p14="http://schemas.microsoft.com/office/powerpoint/2010/main" val="58174508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nummer 1"/>
          <p:cNvSpPr>
            <a:spLocks noGrp="1"/>
          </p:cNvSpPr>
          <p:nvPr>
            <p:ph type="sldNum" sz="quarter" idx="4"/>
          </p:nvPr>
        </p:nvSpPr>
        <p:spPr/>
        <p:txBody>
          <a:bodyPr/>
          <a:lstStyle/>
          <a:p>
            <a:fld id="{1DAD25AC-3D36-459B-92CD-44DA3A629171}" type="slidenum">
              <a:rPr lang="nl-NL" smtClean="0"/>
              <a:pPr/>
              <a:t>6</a:t>
            </a:fld>
            <a:endParaRPr lang="nl-NL" dirty="0"/>
          </a:p>
        </p:txBody>
      </p:sp>
      <p:graphicFrame>
        <p:nvGraphicFramePr>
          <p:cNvPr id="7" name="Tijdelijke aanduiding voor inhoud 6"/>
          <p:cNvGraphicFramePr>
            <a:graphicFrameLocks noGrp="1"/>
          </p:cNvGraphicFramePr>
          <p:nvPr>
            <p:ph idx="1"/>
            <p:extLst>
              <p:ext uri="{D42A27DB-BD31-4B8C-83A1-F6EECF244321}">
                <p14:modId xmlns:p14="http://schemas.microsoft.com/office/powerpoint/2010/main" val="1830001130"/>
              </p:ext>
            </p:extLst>
          </p:nvPr>
        </p:nvGraphicFramePr>
        <p:xfrm>
          <a:off x="611560" y="1268759"/>
          <a:ext cx="8075240" cy="5472609"/>
        </p:xfrm>
        <a:graphic>
          <a:graphicData uri="http://schemas.openxmlformats.org/drawingml/2006/table">
            <a:tbl>
              <a:tblPr firstRow="1" firstCol="1" bandRow="1">
                <a:tableStyleId>{5C22544A-7EE6-4342-B048-85BDC9FD1C3A}</a:tableStyleId>
              </a:tblPr>
              <a:tblGrid>
                <a:gridCol w="1993974">
                  <a:extLst>
                    <a:ext uri="{9D8B030D-6E8A-4147-A177-3AD203B41FA5}">
                      <a16:colId xmlns:a16="http://schemas.microsoft.com/office/drawing/2014/main" val="20000"/>
                    </a:ext>
                  </a:extLst>
                </a:gridCol>
                <a:gridCol w="1246672">
                  <a:extLst>
                    <a:ext uri="{9D8B030D-6E8A-4147-A177-3AD203B41FA5}">
                      <a16:colId xmlns:a16="http://schemas.microsoft.com/office/drawing/2014/main" val="20001"/>
                    </a:ext>
                  </a:extLst>
                </a:gridCol>
                <a:gridCol w="1869130">
                  <a:extLst>
                    <a:ext uri="{9D8B030D-6E8A-4147-A177-3AD203B41FA5}">
                      <a16:colId xmlns:a16="http://schemas.microsoft.com/office/drawing/2014/main" val="20002"/>
                    </a:ext>
                  </a:extLst>
                </a:gridCol>
                <a:gridCol w="2965464">
                  <a:extLst>
                    <a:ext uri="{9D8B030D-6E8A-4147-A177-3AD203B41FA5}">
                      <a16:colId xmlns:a16="http://schemas.microsoft.com/office/drawing/2014/main" val="20003"/>
                    </a:ext>
                  </a:extLst>
                </a:gridCol>
              </a:tblGrid>
              <a:tr h="246678">
                <a:tc>
                  <a:txBody>
                    <a:bodyPr/>
                    <a:lstStyle/>
                    <a:p>
                      <a:pPr algn="just">
                        <a:lnSpc>
                          <a:spcPct val="107000"/>
                        </a:lnSpc>
                        <a:spcBef>
                          <a:spcPts val="10"/>
                        </a:spcBef>
                        <a:spcAft>
                          <a:spcPts val="10"/>
                        </a:spcAft>
                      </a:pPr>
                      <a:r>
                        <a:rPr lang="nl-NL" sz="1100" dirty="0">
                          <a:effectLst/>
                        </a:rPr>
                        <a:t>Niveau effectladder</a:t>
                      </a:r>
                      <a:endParaRPr lang="nl-NL" sz="1100" dirty="0">
                        <a:effectLst/>
                        <a:latin typeface="Calibri" panose="020F0502020204030204" pitchFamily="34" charset="0"/>
                        <a:ea typeface="Cambria" panose="02040503050406030204" pitchFamily="18" charset="0"/>
                        <a:cs typeface="Times New Roman" panose="02020603050405020304" pitchFamily="18" charset="0"/>
                      </a:endParaRPr>
                    </a:p>
                  </a:txBody>
                  <a:tcPr marL="68580" marR="68580" marT="0" marB="0"/>
                </a:tc>
                <a:tc>
                  <a:txBody>
                    <a:bodyPr/>
                    <a:lstStyle/>
                    <a:p>
                      <a:pPr algn="just">
                        <a:lnSpc>
                          <a:spcPct val="107000"/>
                        </a:lnSpc>
                        <a:spcBef>
                          <a:spcPts val="10"/>
                        </a:spcBef>
                        <a:spcAft>
                          <a:spcPts val="10"/>
                        </a:spcAft>
                      </a:pPr>
                      <a:r>
                        <a:rPr lang="nl-NL" sz="1100">
                          <a:effectLst/>
                        </a:rPr>
                        <a:t>Bewijskracht</a:t>
                      </a:r>
                      <a:endParaRPr lang="nl-NL" sz="1100">
                        <a:effectLst/>
                        <a:latin typeface="Calibri" panose="020F0502020204030204" pitchFamily="34" charset="0"/>
                        <a:ea typeface="Cambria" panose="02040503050406030204" pitchFamily="18" charset="0"/>
                        <a:cs typeface="Times New Roman" panose="02020603050405020304" pitchFamily="18" charset="0"/>
                      </a:endParaRPr>
                    </a:p>
                  </a:txBody>
                  <a:tcPr marL="68580" marR="68580" marT="0" marB="0"/>
                </a:tc>
                <a:tc>
                  <a:txBody>
                    <a:bodyPr/>
                    <a:lstStyle/>
                    <a:p>
                      <a:pPr algn="just">
                        <a:lnSpc>
                          <a:spcPct val="107000"/>
                        </a:lnSpc>
                        <a:spcBef>
                          <a:spcPts val="10"/>
                        </a:spcBef>
                        <a:spcAft>
                          <a:spcPts val="10"/>
                        </a:spcAft>
                      </a:pPr>
                      <a:r>
                        <a:rPr lang="nl-NL" sz="1100">
                          <a:effectLst/>
                        </a:rPr>
                        <a:t>Omschrijving</a:t>
                      </a:r>
                      <a:endParaRPr lang="nl-NL" sz="1100">
                        <a:effectLst/>
                        <a:latin typeface="Calibri" panose="020F0502020204030204" pitchFamily="34" charset="0"/>
                        <a:ea typeface="Cambria" panose="02040503050406030204" pitchFamily="18" charset="0"/>
                        <a:cs typeface="Times New Roman" panose="02020603050405020304" pitchFamily="18" charset="0"/>
                      </a:endParaRPr>
                    </a:p>
                  </a:txBody>
                  <a:tcPr marL="68580" marR="68580" marT="0" marB="0"/>
                </a:tc>
                <a:tc>
                  <a:txBody>
                    <a:bodyPr/>
                    <a:lstStyle/>
                    <a:p>
                      <a:pPr algn="just">
                        <a:lnSpc>
                          <a:spcPct val="107000"/>
                        </a:lnSpc>
                        <a:spcBef>
                          <a:spcPts val="10"/>
                        </a:spcBef>
                        <a:spcAft>
                          <a:spcPts val="10"/>
                        </a:spcAft>
                      </a:pPr>
                      <a:r>
                        <a:rPr lang="nl-NL" sz="1100" dirty="0">
                          <a:effectLst/>
                        </a:rPr>
                        <a:t>Soorten onderzoek</a:t>
                      </a:r>
                      <a:endParaRPr lang="nl-NL" sz="1100" dirty="0">
                        <a:effectLst/>
                        <a:latin typeface="Calibri" panose="020F0502020204030204" pitchFamily="34" charset="0"/>
                        <a:ea typeface="Cambria" panose="020405030504060302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10000"/>
                  </a:ext>
                </a:extLst>
              </a:tr>
              <a:tr h="1631916">
                <a:tc>
                  <a:txBody>
                    <a:bodyPr/>
                    <a:lstStyle/>
                    <a:p>
                      <a:pPr algn="just">
                        <a:lnSpc>
                          <a:spcPct val="107000"/>
                        </a:lnSpc>
                        <a:spcBef>
                          <a:spcPts val="10"/>
                        </a:spcBef>
                        <a:spcAft>
                          <a:spcPts val="10"/>
                        </a:spcAft>
                      </a:pPr>
                      <a:r>
                        <a:rPr lang="nl-NL" sz="1100" dirty="0">
                          <a:effectLst/>
                        </a:rPr>
                        <a:t>4. Is de interventie werkzaam?</a:t>
                      </a:r>
                      <a:endParaRPr lang="nl-NL" sz="1100" dirty="0">
                        <a:effectLst/>
                        <a:latin typeface="Calibri" panose="020F0502020204030204" pitchFamily="34" charset="0"/>
                        <a:ea typeface="Cambria" panose="02040503050406030204" pitchFamily="18" charset="0"/>
                        <a:cs typeface="Times New Roman" panose="02020603050405020304" pitchFamily="18" charset="0"/>
                      </a:endParaRPr>
                    </a:p>
                  </a:txBody>
                  <a:tcPr marL="68580" marR="68580" marT="0" marB="0"/>
                </a:tc>
                <a:tc>
                  <a:txBody>
                    <a:bodyPr/>
                    <a:lstStyle/>
                    <a:p>
                      <a:pPr>
                        <a:lnSpc>
                          <a:spcPct val="107000"/>
                        </a:lnSpc>
                        <a:spcAft>
                          <a:spcPts val="0"/>
                        </a:spcAft>
                      </a:pPr>
                      <a:r>
                        <a:rPr lang="nl-NL" sz="1000" dirty="0">
                          <a:effectLst/>
                        </a:rPr>
                        <a:t>Causaal</a:t>
                      </a:r>
                      <a:endParaRPr lang="nl-NL"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Bef>
                          <a:spcPts val="10"/>
                        </a:spcBef>
                        <a:spcAft>
                          <a:spcPts val="10"/>
                        </a:spcAft>
                      </a:pPr>
                      <a:r>
                        <a:rPr lang="nl-NL" sz="1100">
                          <a:effectLst/>
                        </a:rPr>
                        <a:t>Vergelijkend onderzoek</a:t>
                      </a:r>
                    </a:p>
                    <a:p>
                      <a:pPr>
                        <a:lnSpc>
                          <a:spcPct val="107000"/>
                        </a:lnSpc>
                        <a:spcAft>
                          <a:spcPts val="0"/>
                        </a:spcAft>
                      </a:pPr>
                      <a:r>
                        <a:rPr lang="nl-NL" sz="1000">
                          <a:effectLst/>
                        </a:rPr>
                        <a:t> </a:t>
                      </a:r>
                      <a:endParaRPr lang="nl-NL"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342900" lvl="0" indent="-342900">
                        <a:lnSpc>
                          <a:spcPct val="107000"/>
                        </a:lnSpc>
                        <a:spcAft>
                          <a:spcPts val="0"/>
                        </a:spcAft>
                        <a:buFont typeface="Calibri" panose="020F0502020204030204" pitchFamily="34" charset="0"/>
                        <a:buChar char="-"/>
                      </a:pPr>
                      <a:r>
                        <a:rPr lang="nl-NL" sz="1000" b="1" dirty="0">
                          <a:solidFill>
                            <a:srgbClr val="FF0000"/>
                          </a:solidFill>
                          <a:effectLst/>
                        </a:rPr>
                        <a:t>Experimenteel onderzoek  (RCT</a:t>
                      </a:r>
                      <a:r>
                        <a:rPr lang="nl-NL" sz="1000" dirty="0">
                          <a:effectLst/>
                        </a:rPr>
                        <a:t>)</a:t>
                      </a:r>
                      <a:endParaRPr lang="nl-NL" sz="1100" dirty="0">
                        <a:effectLst/>
                      </a:endParaRPr>
                    </a:p>
                    <a:p>
                      <a:pPr marL="342900" lvl="0" indent="-342900">
                        <a:lnSpc>
                          <a:spcPct val="107000"/>
                        </a:lnSpc>
                        <a:spcAft>
                          <a:spcPts val="0"/>
                        </a:spcAft>
                        <a:buFont typeface="Calibri" panose="020F0502020204030204" pitchFamily="34" charset="0"/>
                        <a:buChar char="-"/>
                      </a:pPr>
                      <a:r>
                        <a:rPr lang="nl-NL" sz="1000" dirty="0">
                          <a:effectLst/>
                        </a:rPr>
                        <a:t>Quasi-experimenteel onderzoek </a:t>
                      </a:r>
                      <a:endParaRPr lang="nl-NL" sz="1100" dirty="0">
                        <a:effectLst/>
                      </a:endParaRPr>
                    </a:p>
                    <a:p>
                      <a:pPr marL="342900" lvl="0" indent="-342900">
                        <a:lnSpc>
                          <a:spcPct val="107000"/>
                        </a:lnSpc>
                        <a:spcAft>
                          <a:spcPts val="0"/>
                        </a:spcAft>
                        <a:buFont typeface="Calibri" panose="020F0502020204030204" pitchFamily="34" charset="0"/>
                        <a:buChar char="-"/>
                      </a:pPr>
                      <a:r>
                        <a:rPr lang="nl-NL" sz="1000" dirty="0" err="1">
                          <a:effectLst/>
                        </a:rPr>
                        <a:t>Veranderingstheoretisch</a:t>
                      </a:r>
                      <a:r>
                        <a:rPr lang="nl-NL" sz="1000" dirty="0">
                          <a:effectLst/>
                        </a:rPr>
                        <a:t> onderzoek</a:t>
                      </a:r>
                      <a:endParaRPr lang="nl-NL" sz="1100" dirty="0">
                        <a:effectLst/>
                      </a:endParaRPr>
                    </a:p>
                    <a:p>
                      <a:pPr marL="342900" lvl="0" indent="-342900">
                        <a:lnSpc>
                          <a:spcPct val="107000"/>
                        </a:lnSpc>
                        <a:spcAft>
                          <a:spcPts val="0"/>
                        </a:spcAft>
                        <a:buFont typeface="Calibri" panose="020F0502020204030204" pitchFamily="34" charset="0"/>
                        <a:buChar char="-"/>
                      </a:pPr>
                      <a:r>
                        <a:rPr lang="nl-NL" sz="1000" dirty="0" err="1">
                          <a:effectLst/>
                        </a:rPr>
                        <a:t>Normgerelateerd</a:t>
                      </a:r>
                      <a:r>
                        <a:rPr lang="nl-NL" sz="1000" dirty="0">
                          <a:effectLst/>
                        </a:rPr>
                        <a:t> onderzoek ('Benchmarkstudies')</a:t>
                      </a:r>
                      <a:endParaRPr lang="nl-NL"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0001"/>
                  </a:ext>
                </a:extLst>
              </a:tr>
              <a:tr h="998500">
                <a:tc>
                  <a:txBody>
                    <a:bodyPr/>
                    <a:lstStyle/>
                    <a:p>
                      <a:pPr algn="just">
                        <a:lnSpc>
                          <a:spcPct val="107000"/>
                        </a:lnSpc>
                        <a:spcBef>
                          <a:spcPts val="10"/>
                        </a:spcBef>
                        <a:spcAft>
                          <a:spcPts val="10"/>
                        </a:spcAft>
                      </a:pPr>
                      <a:r>
                        <a:rPr lang="nl-NL" sz="1100" dirty="0">
                          <a:effectLst/>
                        </a:rPr>
                        <a:t>3. Is de interventie doeltreffend? </a:t>
                      </a:r>
                      <a:endParaRPr lang="nl-NL" sz="1100" dirty="0">
                        <a:effectLst/>
                        <a:latin typeface="Calibri" panose="020F0502020204030204" pitchFamily="34" charset="0"/>
                        <a:ea typeface="Cambria" panose="02040503050406030204" pitchFamily="18" charset="0"/>
                        <a:cs typeface="Times New Roman" panose="02020603050405020304" pitchFamily="18" charset="0"/>
                      </a:endParaRPr>
                    </a:p>
                  </a:txBody>
                  <a:tcPr marL="68580" marR="68580" marT="0" marB="0"/>
                </a:tc>
                <a:tc>
                  <a:txBody>
                    <a:bodyPr/>
                    <a:lstStyle/>
                    <a:p>
                      <a:pPr>
                        <a:lnSpc>
                          <a:spcPct val="107000"/>
                        </a:lnSpc>
                        <a:spcAft>
                          <a:spcPts val="0"/>
                        </a:spcAft>
                      </a:pPr>
                      <a:r>
                        <a:rPr lang="nl-NL" sz="1000">
                          <a:effectLst/>
                        </a:rPr>
                        <a:t>Indicatief</a:t>
                      </a:r>
                      <a:endParaRPr lang="nl-NL"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Bef>
                          <a:spcPts val="10"/>
                        </a:spcBef>
                        <a:spcAft>
                          <a:spcPts val="10"/>
                        </a:spcAft>
                      </a:pPr>
                      <a:r>
                        <a:rPr lang="nl-NL" sz="1100">
                          <a:effectLst/>
                        </a:rPr>
                        <a:t>Beschrijving, interventietheorie plus effectmeting </a:t>
                      </a:r>
                    </a:p>
                    <a:p>
                      <a:pPr>
                        <a:lnSpc>
                          <a:spcPct val="107000"/>
                        </a:lnSpc>
                        <a:spcAft>
                          <a:spcPts val="0"/>
                        </a:spcAft>
                      </a:pPr>
                      <a:r>
                        <a:rPr lang="nl-NL" sz="1000">
                          <a:effectLst/>
                        </a:rPr>
                        <a:t> </a:t>
                      </a:r>
                      <a:endParaRPr lang="nl-NL"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342900" lvl="0" indent="-342900">
                        <a:lnSpc>
                          <a:spcPct val="107000"/>
                        </a:lnSpc>
                        <a:spcAft>
                          <a:spcPts val="0"/>
                        </a:spcAft>
                        <a:buFont typeface="Calibri" panose="020F0502020204030204" pitchFamily="34" charset="0"/>
                        <a:buChar char="-"/>
                      </a:pPr>
                      <a:r>
                        <a:rPr lang="nl-NL" sz="1000" b="1" dirty="0">
                          <a:solidFill>
                            <a:srgbClr val="FF0000"/>
                          </a:solidFill>
                          <a:effectLst/>
                        </a:rPr>
                        <a:t>Veranderingsonderzoek</a:t>
                      </a:r>
                      <a:r>
                        <a:rPr lang="nl-NL" sz="1000" dirty="0">
                          <a:effectLst/>
                        </a:rPr>
                        <a:t> zonder benchmark </a:t>
                      </a:r>
                      <a:endParaRPr lang="nl-NL" sz="1100" dirty="0">
                        <a:effectLst/>
                      </a:endParaRPr>
                    </a:p>
                    <a:p>
                      <a:pPr marL="342900" lvl="0" indent="-342900">
                        <a:lnSpc>
                          <a:spcPct val="107000"/>
                        </a:lnSpc>
                        <a:spcAft>
                          <a:spcPts val="0"/>
                        </a:spcAft>
                        <a:buFont typeface="Calibri" panose="020F0502020204030204" pitchFamily="34" charset="0"/>
                        <a:buChar char="-"/>
                      </a:pPr>
                      <a:r>
                        <a:rPr lang="nl-NL" sz="1000" dirty="0">
                          <a:effectLst/>
                        </a:rPr>
                        <a:t>Doelrealisatie-onderzoek</a:t>
                      </a:r>
                      <a:endParaRPr lang="nl-NL" sz="1100" dirty="0">
                        <a:effectLst/>
                      </a:endParaRPr>
                    </a:p>
                    <a:p>
                      <a:pPr marL="342900" lvl="0" indent="-342900">
                        <a:lnSpc>
                          <a:spcPct val="107000"/>
                        </a:lnSpc>
                        <a:spcAft>
                          <a:spcPts val="0"/>
                        </a:spcAft>
                        <a:buFont typeface="Calibri" panose="020F0502020204030204" pitchFamily="34" charset="0"/>
                        <a:buChar char="-"/>
                      </a:pPr>
                      <a:r>
                        <a:rPr lang="nl-NL" sz="1000" b="1" dirty="0">
                          <a:solidFill>
                            <a:srgbClr val="FF0000"/>
                          </a:solidFill>
                          <a:effectLst/>
                        </a:rPr>
                        <a:t>Cliënttevredenheidsonderzoek</a:t>
                      </a:r>
                      <a:endParaRPr lang="nl-NL" sz="11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0002"/>
                  </a:ext>
                </a:extLst>
              </a:tr>
              <a:tr h="928059">
                <a:tc>
                  <a:txBody>
                    <a:bodyPr/>
                    <a:lstStyle/>
                    <a:p>
                      <a:pPr algn="just">
                        <a:lnSpc>
                          <a:spcPct val="107000"/>
                        </a:lnSpc>
                        <a:spcBef>
                          <a:spcPts val="10"/>
                        </a:spcBef>
                        <a:spcAft>
                          <a:spcPts val="10"/>
                        </a:spcAft>
                      </a:pPr>
                      <a:r>
                        <a:rPr lang="nl-NL" sz="1100">
                          <a:effectLst/>
                        </a:rPr>
                        <a:t>2. Is de interventie in theorie effectief?</a:t>
                      </a:r>
                      <a:endParaRPr lang="nl-NL" sz="1100">
                        <a:effectLst/>
                        <a:latin typeface="Calibri" panose="020F0502020204030204" pitchFamily="34" charset="0"/>
                        <a:ea typeface="Cambria" panose="02040503050406030204" pitchFamily="18" charset="0"/>
                        <a:cs typeface="Times New Roman" panose="02020603050405020304" pitchFamily="18" charset="0"/>
                      </a:endParaRPr>
                    </a:p>
                  </a:txBody>
                  <a:tcPr marL="68580" marR="68580" marT="0" marB="0"/>
                </a:tc>
                <a:tc>
                  <a:txBody>
                    <a:bodyPr/>
                    <a:lstStyle/>
                    <a:p>
                      <a:pPr>
                        <a:lnSpc>
                          <a:spcPct val="107000"/>
                        </a:lnSpc>
                        <a:spcAft>
                          <a:spcPts val="0"/>
                        </a:spcAft>
                      </a:pPr>
                      <a:r>
                        <a:rPr lang="nl-NL" sz="1000">
                          <a:effectLst/>
                        </a:rPr>
                        <a:t>Theoretisch</a:t>
                      </a:r>
                      <a:endParaRPr lang="nl-NL"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nl-NL" sz="1000">
                          <a:effectLst/>
                        </a:rPr>
                        <a:t>Beschrijving plus geloofwaardige interventietheorie (mechanismen)</a:t>
                      </a:r>
                      <a:endParaRPr lang="nl-NL"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342900" lvl="0" indent="-342900">
                        <a:lnSpc>
                          <a:spcPct val="107000"/>
                        </a:lnSpc>
                        <a:spcAft>
                          <a:spcPts val="0"/>
                        </a:spcAft>
                        <a:buFont typeface="Calibri" panose="020F0502020204030204" pitchFamily="34" charset="0"/>
                        <a:buChar char="-"/>
                      </a:pPr>
                      <a:r>
                        <a:rPr lang="nl-NL" sz="1000" dirty="0">
                          <a:effectLst/>
                        </a:rPr>
                        <a:t>Meta-analyses </a:t>
                      </a:r>
                      <a:endParaRPr lang="nl-NL" sz="1100" dirty="0">
                        <a:effectLst/>
                      </a:endParaRPr>
                    </a:p>
                    <a:p>
                      <a:pPr marL="342900" lvl="0" indent="-342900">
                        <a:lnSpc>
                          <a:spcPct val="107000"/>
                        </a:lnSpc>
                        <a:spcAft>
                          <a:spcPts val="0"/>
                        </a:spcAft>
                        <a:buFont typeface="Calibri" panose="020F0502020204030204" pitchFamily="34" charset="0"/>
                        <a:buChar char="-"/>
                      </a:pPr>
                      <a:r>
                        <a:rPr lang="nl-NL" sz="1000" dirty="0">
                          <a:effectLst/>
                        </a:rPr>
                        <a:t>Literatuurstudies </a:t>
                      </a:r>
                      <a:endParaRPr lang="nl-NL" sz="1100" dirty="0">
                        <a:effectLst/>
                      </a:endParaRPr>
                    </a:p>
                    <a:p>
                      <a:pPr marL="342900" lvl="0" indent="-342900">
                        <a:lnSpc>
                          <a:spcPct val="107000"/>
                        </a:lnSpc>
                        <a:spcAft>
                          <a:spcPts val="0"/>
                        </a:spcAft>
                        <a:buFont typeface="Calibri" panose="020F0502020204030204" pitchFamily="34" charset="0"/>
                        <a:buChar char="-"/>
                      </a:pPr>
                      <a:r>
                        <a:rPr lang="nl-NL" sz="1000" b="1" dirty="0">
                          <a:solidFill>
                            <a:srgbClr val="FF0000"/>
                          </a:solidFill>
                          <a:effectLst/>
                        </a:rPr>
                        <a:t>Studies naar impliciete kennis</a:t>
                      </a:r>
                      <a:endParaRPr lang="nl-NL" sz="11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0003"/>
                  </a:ext>
                </a:extLst>
              </a:tr>
              <a:tr h="1162678">
                <a:tc>
                  <a:txBody>
                    <a:bodyPr/>
                    <a:lstStyle/>
                    <a:p>
                      <a:pPr algn="just">
                        <a:lnSpc>
                          <a:spcPct val="107000"/>
                        </a:lnSpc>
                        <a:spcBef>
                          <a:spcPts val="10"/>
                        </a:spcBef>
                        <a:spcAft>
                          <a:spcPts val="10"/>
                        </a:spcAft>
                      </a:pPr>
                      <a:r>
                        <a:rPr lang="nl-NL" sz="1100">
                          <a:effectLst/>
                        </a:rPr>
                        <a:t>1. Is de interventie goed beschreven?</a:t>
                      </a:r>
                      <a:endParaRPr lang="nl-NL" sz="1100">
                        <a:effectLst/>
                        <a:latin typeface="Calibri" panose="020F0502020204030204" pitchFamily="34" charset="0"/>
                        <a:ea typeface="Cambria" panose="02040503050406030204" pitchFamily="18" charset="0"/>
                        <a:cs typeface="Times New Roman" panose="02020603050405020304" pitchFamily="18" charset="0"/>
                      </a:endParaRPr>
                    </a:p>
                  </a:txBody>
                  <a:tcPr marL="68580" marR="68580" marT="0" marB="0"/>
                </a:tc>
                <a:tc>
                  <a:txBody>
                    <a:bodyPr/>
                    <a:lstStyle/>
                    <a:p>
                      <a:pPr>
                        <a:lnSpc>
                          <a:spcPct val="107000"/>
                        </a:lnSpc>
                        <a:spcAft>
                          <a:spcPts val="0"/>
                        </a:spcAft>
                      </a:pPr>
                      <a:r>
                        <a:rPr lang="nl-NL" sz="1000">
                          <a:effectLst/>
                        </a:rPr>
                        <a:t>Descriptief</a:t>
                      </a:r>
                      <a:endParaRPr lang="nl-NL"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nl-NL" sz="1000">
                          <a:effectLst/>
                        </a:rPr>
                        <a:t>Beschrijving van interventie (doelgroep, middel, uitkomst) en context</a:t>
                      </a:r>
                      <a:endParaRPr lang="nl-NL"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342900" lvl="0" indent="-342900">
                        <a:lnSpc>
                          <a:spcPct val="107000"/>
                        </a:lnSpc>
                        <a:spcAft>
                          <a:spcPts val="0"/>
                        </a:spcAft>
                        <a:buFont typeface="Calibri" panose="020F0502020204030204" pitchFamily="34" charset="0"/>
                        <a:buChar char="-"/>
                      </a:pPr>
                      <a:r>
                        <a:rPr lang="nl-NL" sz="1000" b="1" dirty="0">
                          <a:solidFill>
                            <a:srgbClr val="FF0000"/>
                          </a:solidFill>
                          <a:effectLst/>
                        </a:rPr>
                        <a:t>Descriptief onderzoek </a:t>
                      </a:r>
                      <a:endParaRPr lang="nl-NL" sz="1100" b="1" dirty="0">
                        <a:solidFill>
                          <a:srgbClr val="FF0000"/>
                        </a:solidFill>
                        <a:effectLst/>
                      </a:endParaRPr>
                    </a:p>
                    <a:p>
                      <a:pPr marL="342900" lvl="0" indent="-342900">
                        <a:lnSpc>
                          <a:spcPct val="107000"/>
                        </a:lnSpc>
                        <a:spcAft>
                          <a:spcPts val="0"/>
                        </a:spcAft>
                        <a:buFont typeface="Calibri" panose="020F0502020204030204" pitchFamily="34" charset="0"/>
                        <a:buChar char="-"/>
                      </a:pPr>
                      <a:r>
                        <a:rPr lang="nl-NL" sz="1000" dirty="0">
                          <a:effectLst/>
                        </a:rPr>
                        <a:t>Kwalitatief onderzoek (observatieonderzoek)</a:t>
                      </a:r>
                      <a:endParaRPr lang="nl-NL" sz="1100" dirty="0">
                        <a:effectLst/>
                      </a:endParaRPr>
                    </a:p>
                    <a:p>
                      <a:pPr marL="342900" lvl="0" indent="-342900">
                        <a:lnSpc>
                          <a:spcPct val="107000"/>
                        </a:lnSpc>
                        <a:spcAft>
                          <a:spcPts val="0"/>
                        </a:spcAft>
                        <a:buFont typeface="Calibri" panose="020F0502020204030204" pitchFamily="34" charset="0"/>
                        <a:buChar char="-"/>
                      </a:pPr>
                      <a:r>
                        <a:rPr lang="nl-NL" sz="1000" b="1" dirty="0">
                          <a:solidFill>
                            <a:srgbClr val="FF0000"/>
                          </a:solidFill>
                          <a:effectLst/>
                        </a:rPr>
                        <a:t>Documentanalyse </a:t>
                      </a:r>
                      <a:endParaRPr lang="nl-NL" sz="1100" b="1" dirty="0">
                        <a:solidFill>
                          <a:srgbClr val="FF0000"/>
                        </a:solidFill>
                        <a:effectLst/>
                      </a:endParaRPr>
                    </a:p>
                    <a:p>
                      <a:pPr marL="342900" lvl="0" indent="-342900">
                        <a:lnSpc>
                          <a:spcPct val="107000"/>
                        </a:lnSpc>
                        <a:spcAft>
                          <a:spcPts val="0"/>
                        </a:spcAft>
                        <a:buFont typeface="Calibri" panose="020F0502020204030204" pitchFamily="34" charset="0"/>
                        <a:buChar char="-"/>
                      </a:pPr>
                      <a:r>
                        <a:rPr lang="nl-NL" sz="1000" dirty="0">
                          <a:effectLst/>
                        </a:rPr>
                        <a:t>Interviews</a:t>
                      </a:r>
                      <a:endParaRPr lang="nl-NL"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0004"/>
                  </a:ext>
                </a:extLst>
              </a:tr>
              <a:tr h="504778">
                <a:tc>
                  <a:txBody>
                    <a:bodyPr/>
                    <a:lstStyle/>
                    <a:p>
                      <a:pPr algn="just">
                        <a:lnSpc>
                          <a:spcPct val="107000"/>
                        </a:lnSpc>
                        <a:spcBef>
                          <a:spcPts val="10"/>
                        </a:spcBef>
                        <a:spcAft>
                          <a:spcPts val="10"/>
                        </a:spcAft>
                      </a:pPr>
                      <a:r>
                        <a:rPr lang="nl-NL" sz="1100">
                          <a:effectLst/>
                        </a:rPr>
                        <a:t>0. Is de interventie impliciet (black box)?</a:t>
                      </a:r>
                      <a:endParaRPr lang="nl-NL" sz="1100">
                        <a:effectLst/>
                        <a:latin typeface="Calibri" panose="020F0502020204030204" pitchFamily="34" charset="0"/>
                        <a:ea typeface="Cambria" panose="02040503050406030204" pitchFamily="18" charset="0"/>
                        <a:cs typeface="Times New Roman" panose="02020603050405020304" pitchFamily="18" charset="0"/>
                      </a:endParaRPr>
                    </a:p>
                  </a:txBody>
                  <a:tcPr marL="68580" marR="68580" marT="0" marB="0"/>
                </a:tc>
                <a:tc>
                  <a:txBody>
                    <a:bodyPr/>
                    <a:lstStyle/>
                    <a:p>
                      <a:pPr algn="just">
                        <a:lnSpc>
                          <a:spcPct val="107000"/>
                        </a:lnSpc>
                        <a:spcBef>
                          <a:spcPts val="10"/>
                        </a:spcBef>
                        <a:spcAft>
                          <a:spcPts val="10"/>
                        </a:spcAft>
                      </a:pPr>
                      <a:r>
                        <a:rPr lang="nl-NL" sz="1100">
                          <a:effectLst/>
                        </a:rPr>
                        <a:t>Geen</a:t>
                      </a:r>
                      <a:endParaRPr lang="nl-NL" sz="1100">
                        <a:effectLst/>
                        <a:latin typeface="Calibri" panose="020F0502020204030204" pitchFamily="34" charset="0"/>
                        <a:ea typeface="Cambria" panose="02040503050406030204" pitchFamily="18" charset="0"/>
                        <a:cs typeface="Times New Roman" panose="02020603050405020304" pitchFamily="18" charset="0"/>
                      </a:endParaRPr>
                    </a:p>
                  </a:txBody>
                  <a:tcPr marL="68580" marR="68580" marT="0" marB="0"/>
                </a:tc>
                <a:tc>
                  <a:txBody>
                    <a:bodyPr/>
                    <a:lstStyle/>
                    <a:p>
                      <a:pPr algn="just">
                        <a:lnSpc>
                          <a:spcPct val="107000"/>
                        </a:lnSpc>
                        <a:spcBef>
                          <a:spcPts val="10"/>
                        </a:spcBef>
                        <a:spcAft>
                          <a:spcPts val="10"/>
                        </a:spcAft>
                      </a:pPr>
                      <a:r>
                        <a:rPr lang="nl-NL" sz="1100">
                          <a:effectLst/>
                        </a:rPr>
                        <a:t>Ervaringskennis</a:t>
                      </a:r>
                      <a:endParaRPr lang="nl-NL" sz="1100">
                        <a:effectLst/>
                        <a:latin typeface="Calibri" panose="020F0502020204030204" pitchFamily="34" charset="0"/>
                        <a:ea typeface="Cambria" panose="02040503050406030204" pitchFamily="18" charset="0"/>
                        <a:cs typeface="Times New Roman" panose="02020603050405020304" pitchFamily="18" charset="0"/>
                      </a:endParaRPr>
                    </a:p>
                  </a:txBody>
                  <a:tcPr marL="68580" marR="68580" marT="0" marB="0"/>
                </a:tc>
                <a:tc>
                  <a:txBody>
                    <a:bodyPr/>
                    <a:lstStyle/>
                    <a:p>
                      <a:pPr algn="just">
                        <a:lnSpc>
                          <a:spcPct val="107000"/>
                        </a:lnSpc>
                        <a:spcBef>
                          <a:spcPts val="10"/>
                        </a:spcBef>
                        <a:spcAft>
                          <a:spcPts val="10"/>
                        </a:spcAft>
                      </a:pPr>
                      <a:r>
                        <a:rPr lang="nl-NL" sz="1100" dirty="0">
                          <a:effectLst/>
                        </a:rPr>
                        <a:t>Geen wetenschappelijk onderzoek</a:t>
                      </a:r>
                      <a:endParaRPr lang="nl-NL" sz="1100" dirty="0">
                        <a:effectLst/>
                        <a:latin typeface="Calibri" panose="020F0502020204030204" pitchFamily="34" charset="0"/>
                        <a:ea typeface="Cambria" panose="020405030504060302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10005"/>
                  </a:ext>
                </a:extLst>
              </a:tr>
            </a:tbl>
          </a:graphicData>
        </a:graphic>
      </p:graphicFrame>
      <p:sp>
        <p:nvSpPr>
          <p:cNvPr id="4" name="Tijdelijke aanduiding voor voettekst 3"/>
          <p:cNvSpPr>
            <a:spLocks noGrp="1"/>
          </p:cNvSpPr>
          <p:nvPr>
            <p:ph type="ftr" sz="quarter" idx="11"/>
          </p:nvPr>
        </p:nvSpPr>
        <p:spPr/>
        <p:txBody>
          <a:bodyPr/>
          <a:lstStyle/>
          <a:p>
            <a:endParaRPr lang="nl-NL" dirty="0"/>
          </a:p>
        </p:txBody>
      </p:sp>
      <p:sp>
        <p:nvSpPr>
          <p:cNvPr id="5" name="Titel 4"/>
          <p:cNvSpPr>
            <a:spLocks noGrp="1"/>
          </p:cNvSpPr>
          <p:nvPr>
            <p:ph type="title"/>
          </p:nvPr>
        </p:nvSpPr>
        <p:spPr/>
        <p:txBody>
          <a:bodyPr/>
          <a:lstStyle/>
          <a:p>
            <a:r>
              <a:rPr lang="nl-NL" dirty="0"/>
              <a:t>Wat doet Lectoraat AG bij KT?</a:t>
            </a:r>
          </a:p>
        </p:txBody>
      </p:sp>
    </p:spTree>
    <p:extLst>
      <p:ext uri="{BB962C8B-B14F-4D97-AF65-F5344CB8AC3E}">
        <p14:creationId xmlns:p14="http://schemas.microsoft.com/office/powerpoint/2010/main" val="254499410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nummer 1"/>
          <p:cNvSpPr>
            <a:spLocks noGrp="1"/>
          </p:cNvSpPr>
          <p:nvPr>
            <p:ph type="sldNum" sz="quarter" idx="4"/>
          </p:nvPr>
        </p:nvSpPr>
        <p:spPr/>
        <p:txBody>
          <a:bodyPr/>
          <a:lstStyle/>
          <a:p>
            <a:fld id="{1DAD25AC-3D36-459B-92CD-44DA3A629171}" type="slidenum">
              <a:rPr lang="nl-NL" smtClean="0"/>
              <a:pPr/>
              <a:t>7</a:t>
            </a:fld>
            <a:endParaRPr lang="nl-NL" dirty="0"/>
          </a:p>
        </p:txBody>
      </p:sp>
      <p:graphicFrame>
        <p:nvGraphicFramePr>
          <p:cNvPr id="7" name="Tijdelijke aanduiding voor inhoud 6"/>
          <p:cNvGraphicFramePr>
            <a:graphicFrameLocks noGrp="1"/>
          </p:cNvGraphicFramePr>
          <p:nvPr>
            <p:ph idx="1"/>
            <p:extLst>
              <p:ext uri="{D42A27DB-BD31-4B8C-83A1-F6EECF244321}">
                <p14:modId xmlns:p14="http://schemas.microsoft.com/office/powerpoint/2010/main" val="2564379614"/>
              </p:ext>
            </p:extLst>
          </p:nvPr>
        </p:nvGraphicFramePr>
        <p:xfrm>
          <a:off x="611560" y="1268759"/>
          <a:ext cx="8075240" cy="5472609"/>
        </p:xfrm>
        <a:graphic>
          <a:graphicData uri="http://schemas.openxmlformats.org/drawingml/2006/table">
            <a:tbl>
              <a:tblPr firstRow="1" firstCol="1" bandRow="1">
                <a:tableStyleId>{5C22544A-7EE6-4342-B048-85BDC9FD1C3A}</a:tableStyleId>
              </a:tblPr>
              <a:tblGrid>
                <a:gridCol w="1993974">
                  <a:extLst>
                    <a:ext uri="{9D8B030D-6E8A-4147-A177-3AD203B41FA5}">
                      <a16:colId xmlns:a16="http://schemas.microsoft.com/office/drawing/2014/main" val="20000"/>
                    </a:ext>
                  </a:extLst>
                </a:gridCol>
                <a:gridCol w="1246672">
                  <a:extLst>
                    <a:ext uri="{9D8B030D-6E8A-4147-A177-3AD203B41FA5}">
                      <a16:colId xmlns:a16="http://schemas.microsoft.com/office/drawing/2014/main" val="20001"/>
                    </a:ext>
                  </a:extLst>
                </a:gridCol>
                <a:gridCol w="1869130">
                  <a:extLst>
                    <a:ext uri="{9D8B030D-6E8A-4147-A177-3AD203B41FA5}">
                      <a16:colId xmlns:a16="http://schemas.microsoft.com/office/drawing/2014/main" val="20002"/>
                    </a:ext>
                  </a:extLst>
                </a:gridCol>
                <a:gridCol w="2965464">
                  <a:extLst>
                    <a:ext uri="{9D8B030D-6E8A-4147-A177-3AD203B41FA5}">
                      <a16:colId xmlns:a16="http://schemas.microsoft.com/office/drawing/2014/main" val="20003"/>
                    </a:ext>
                  </a:extLst>
                </a:gridCol>
              </a:tblGrid>
              <a:tr h="246678">
                <a:tc>
                  <a:txBody>
                    <a:bodyPr/>
                    <a:lstStyle/>
                    <a:p>
                      <a:pPr algn="just">
                        <a:lnSpc>
                          <a:spcPct val="107000"/>
                        </a:lnSpc>
                        <a:spcBef>
                          <a:spcPts val="10"/>
                        </a:spcBef>
                        <a:spcAft>
                          <a:spcPts val="10"/>
                        </a:spcAft>
                      </a:pPr>
                      <a:r>
                        <a:rPr lang="nl-NL" sz="1100" dirty="0">
                          <a:effectLst/>
                        </a:rPr>
                        <a:t>Niveau effectladder</a:t>
                      </a:r>
                      <a:endParaRPr lang="nl-NL" sz="1100" dirty="0">
                        <a:effectLst/>
                        <a:latin typeface="Calibri" panose="020F0502020204030204" pitchFamily="34" charset="0"/>
                        <a:ea typeface="Cambria" panose="02040503050406030204" pitchFamily="18" charset="0"/>
                        <a:cs typeface="Times New Roman" panose="02020603050405020304" pitchFamily="18" charset="0"/>
                      </a:endParaRPr>
                    </a:p>
                  </a:txBody>
                  <a:tcPr marL="68580" marR="68580" marT="0" marB="0"/>
                </a:tc>
                <a:tc>
                  <a:txBody>
                    <a:bodyPr/>
                    <a:lstStyle/>
                    <a:p>
                      <a:pPr algn="just">
                        <a:lnSpc>
                          <a:spcPct val="107000"/>
                        </a:lnSpc>
                        <a:spcBef>
                          <a:spcPts val="10"/>
                        </a:spcBef>
                        <a:spcAft>
                          <a:spcPts val="10"/>
                        </a:spcAft>
                      </a:pPr>
                      <a:r>
                        <a:rPr lang="nl-NL" sz="1100">
                          <a:effectLst/>
                        </a:rPr>
                        <a:t>Bewijskracht</a:t>
                      </a:r>
                      <a:endParaRPr lang="nl-NL" sz="1100">
                        <a:effectLst/>
                        <a:latin typeface="Calibri" panose="020F0502020204030204" pitchFamily="34" charset="0"/>
                        <a:ea typeface="Cambria" panose="02040503050406030204" pitchFamily="18" charset="0"/>
                        <a:cs typeface="Times New Roman" panose="02020603050405020304" pitchFamily="18" charset="0"/>
                      </a:endParaRPr>
                    </a:p>
                  </a:txBody>
                  <a:tcPr marL="68580" marR="68580" marT="0" marB="0"/>
                </a:tc>
                <a:tc>
                  <a:txBody>
                    <a:bodyPr/>
                    <a:lstStyle/>
                    <a:p>
                      <a:pPr algn="just">
                        <a:lnSpc>
                          <a:spcPct val="107000"/>
                        </a:lnSpc>
                        <a:spcBef>
                          <a:spcPts val="10"/>
                        </a:spcBef>
                        <a:spcAft>
                          <a:spcPts val="10"/>
                        </a:spcAft>
                      </a:pPr>
                      <a:r>
                        <a:rPr lang="nl-NL" sz="1100">
                          <a:effectLst/>
                        </a:rPr>
                        <a:t>Omschrijving</a:t>
                      </a:r>
                      <a:endParaRPr lang="nl-NL" sz="1100">
                        <a:effectLst/>
                        <a:latin typeface="Calibri" panose="020F0502020204030204" pitchFamily="34" charset="0"/>
                        <a:ea typeface="Cambria" panose="02040503050406030204" pitchFamily="18" charset="0"/>
                        <a:cs typeface="Times New Roman" panose="02020603050405020304" pitchFamily="18" charset="0"/>
                      </a:endParaRPr>
                    </a:p>
                  </a:txBody>
                  <a:tcPr marL="68580" marR="68580" marT="0" marB="0"/>
                </a:tc>
                <a:tc>
                  <a:txBody>
                    <a:bodyPr/>
                    <a:lstStyle/>
                    <a:p>
                      <a:pPr algn="just">
                        <a:lnSpc>
                          <a:spcPct val="107000"/>
                        </a:lnSpc>
                        <a:spcBef>
                          <a:spcPts val="10"/>
                        </a:spcBef>
                        <a:spcAft>
                          <a:spcPts val="10"/>
                        </a:spcAft>
                      </a:pPr>
                      <a:r>
                        <a:rPr lang="nl-NL" sz="1100" dirty="0">
                          <a:effectLst/>
                        </a:rPr>
                        <a:t>Soorten onderzoek</a:t>
                      </a:r>
                      <a:endParaRPr lang="nl-NL" sz="1100" dirty="0">
                        <a:effectLst/>
                        <a:latin typeface="Calibri" panose="020F0502020204030204" pitchFamily="34" charset="0"/>
                        <a:ea typeface="Cambria" panose="020405030504060302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10000"/>
                  </a:ext>
                </a:extLst>
              </a:tr>
              <a:tr h="1631916">
                <a:tc>
                  <a:txBody>
                    <a:bodyPr/>
                    <a:lstStyle/>
                    <a:p>
                      <a:pPr algn="just">
                        <a:lnSpc>
                          <a:spcPct val="107000"/>
                        </a:lnSpc>
                        <a:spcBef>
                          <a:spcPts val="10"/>
                        </a:spcBef>
                        <a:spcAft>
                          <a:spcPts val="10"/>
                        </a:spcAft>
                      </a:pPr>
                      <a:r>
                        <a:rPr lang="nl-NL" sz="1100" dirty="0">
                          <a:effectLst/>
                        </a:rPr>
                        <a:t>4. Is de interventie werkzaam?</a:t>
                      </a:r>
                      <a:endParaRPr lang="nl-NL" sz="1100" dirty="0">
                        <a:effectLst/>
                        <a:latin typeface="Calibri" panose="020F0502020204030204" pitchFamily="34" charset="0"/>
                        <a:ea typeface="Cambria" panose="02040503050406030204" pitchFamily="18" charset="0"/>
                        <a:cs typeface="Times New Roman" panose="02020603050405020304" pitchFamily="18" charset="0"/>
                      </a:endParaRPr>
                    </a:p>
                  </a:txBody>
                  <a:tcPr marL="68580" marR="68580" marT="0" marB="0"/>
                </a:tc>
                <a:tc>
                  <a:txBody>
                    <a:bodyPr/>
                    <a:lstStyle/>
                    <a:p>
                      <a:pPr>
                        <a:lnSpc>
                          <a:spcPct val="107000"/>
                        </a:lnSpc>
                        <a:spcAft>
                          <a:spcPts val="0"/>
                        </a:spcAft>
                      </a:pPr>
                      <a:r>
                        <a:rPr lang="nl-NL" sz="1000" dirty="0">
                          <a:effectLst/>
                        </a:rPr>
                        <a:t>Causaal</a:t>
                      </a:r>
                      <a:endParaRPr lang="nl-NL"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Bef>
                          <a:spcPts val="10"/>
                        </a:spcBef>
                        <a:spcAft>
                          <a:spcPts val="10"/>
                        </a:spcAft>
                      </a:pPr>
                      <a:r>
                        <a:rPr lang="nl-NL" sz="1100">
                          <a:effectLst/>
                        </a:rPr>
                        <a:t>Vergelijkend onderzoek</a:t>
                      </a:r>
                    </a:p>
                    <a:p>
                      <a:pPr>
                        <a:lnSpc>
                          <a:spcPct val="107000"/>
                        </a:lnSpc>
                        <a:spcAft>
                          <a:spcPts val="0"/>
                        </a:spcAft>
                      </a:pPr>
                      <a:r>
                        <a:rPr lang="nl-NL" sz="1000">
                          <a:effectLst/>
                        </a:rPr>
                        <a:t> </a:t>
                      </a:r>
                      <a:endParaRPr lang="nl-NL"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342900" lvl="0" indent="-342900">
                        <a:lnSpc>
                          <a:spcPct val="107000"/>
                        </a:lnSpc>
                        <a:spcAft>
                          <a:spcPts val="0"/>
                        </a:spcAft>
                        <a:buFont typeface="Calibri" panose="020F0502020204030204" pitchFamily="34" charset="0"/>
                        <a:buChar char="-"/>
                      </a:pPr>
                      <a:r>
                        <a:rPr lang="nl-NL" sz="1000" b="1" dirty="0">
                          <a:solidFill>
                            <a:srgbClr val="FF0000"/>
                          </a:solidFill>
                          <a:effectLst/>
                        </a:rPr>
                        <a:t>Experimenteel onderzoek  (RCT</a:t>
                      </a:r>
                      <a:r>
                        <a:rPr lang="nl-NL" sz="1000" dirty="0">
                          <a:effectLst/>
                        </a:rPr>
                        <a:t>)</a:t>
                      </a:r>
                      <a:endParaRPr lang="nl-NL" sz="1100" dirty="0">
                        <a:effectLst/>
                      </a:endParaRPr>
                    </a:p>
                    <a:p>
                      <a:pPr marL="342900" lvl="0" indent="-342900">
                        <a:lnSpc>
                          <a:spcPct val="107000"/>
                        </a:lnSpc>
                        <a:spcAft>
                          <a:spcPts val="0"/>
                        </a:spcAft>
                        <a:buFont typeface="Calibri" panose="020F0502020204030204" pitchFamily="34" charset="0"/>
                        <a:buChar char="-"/>
                      </a:pPr>
                      <a:r>
                        <a:rPr lang="nl-NL" sz="1000" dirty="0">
                          <a:effectLst/>
                        </a:rPr>
                        <a:t>Quasi-experimenteel onderzoek </a:t>
                      </a:r>
                      <a:endParaRPr lang="nl-NL" sz="1100" dirty="0">
                        <a:effectLst/>
                      </a:endParaRPr>
                    </a:p>
                    <a:p>
                      <a:pPr marL="342900" lvl="0" indent="-342900">
                        <a:lnSpc>
                          <a:spcPct val="107000"/>
                        </a:lnSpc>
                        <a:spcAft>
                          <a:spcPts val="0"/>
                        </a:spcAft>
                        <a:buFont typeface="Calibri" panose="020F0502020204030204" pitchFamily="34" charset="0"/>
                        <a:buChar char="-"/>
                      </a:pPr>
                      <a:r>
                        <a:rPr lang="nl-NL" sz="1000" dirty="0" err="1">
                          <a:effectLst/>
                        </a:rPr>
                        <a:t>Veranderingstheoretisch</a:t>
                      </a:r>
                      <a:r>
                        <a:rPr lang="nl-NL" sz="1000" dirty="0">
                          <a:effectLst/>
                        </a:rPr>
                        <a:t> onderzoek</a:t>
                      </a:r>
                      <a:endParaRPr lang="nl-NL" sz="1100" dirty="0">
                        <a:effectLst/>
                      </a:endParaRPr>
                    </a:p>
                    <a:p>
                      <a:pPr marL="342900" lvl="0" indent="-342900">
                        <a:lnSpc>
                          <a:spcPct val="107000"/>
                        </a:lnSpc>
                        <a:spcAft>
                          <a:spcPts val="0"/>
                        </a:spcAft>
                        <a:buFont typeface="Calibri" panose="020F0502020204030204" pitchFamily="34" charset="0"/>
                        <a:buChar char="-"/>
                      </a:pPr>
                      <a:r>
                        <a:rPr lang="nl-NL" sz="1000" dirty="0" err="1">
                          <a:effectLst/>
                        </a:rPr>
                        <a:t>Normgerelateerd</a:t>
                      </a:r>
                      <a:r>
                        <a:rPr lang="nl-NL" sz="1000" dirty="0">
                          <a:effectLst/>
                        </a:rPr>
                        <a:t> onderzoek ('Benchmarkstudies')</a:t>
                      </a:r>
                      <a:endParaRPr lang="nl-NL"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0001"/>
                  </a:ext>
                </a:extLst>
              </a:tr>
              <a:tr h="998500">
                <a:tc>
                  <a:txBody>
                    <a:bodyPr/>
                    <a:lstStyle/>
                    <a:p>
                      <a:pPr algn="just">
                        <a:lnSpc>
                          <a:spcPct val="107000"/>
                        </a:lnSpc>
                        <a:spcBef>
                          <a:spcPts val="10"/>
                        </a:spcBef>
                        <a:spcAft>
                          <a:spcPts val="10"/>
                        </a:spcAft>
                      </a:pPr>
                      <a:r>
                        <a:rPr lang="nl-NL" sz="1100" dirty="0">
                          <a:effectLst/>
                        </a:rPr>
                        <a:t>3. Is de interventie doeltreffend? </a:t>
                      </a:r>
                      <a:endParaRPr lang="nl-NL" sz="1100" dirty="0">
                        <a:effectLst/>
                        <a:latin typeface="Calibri" panose="020F0502020204030204" pitchFamily="34" charset="0"/>
                        <a:ea typeface="Cambria" panose="02040503050406030204" pitchFamily="18" charset="0"/>
                        <a:cs typeface="Times New Roman" panose="02020603050405020304" pitchFamily="18" charset="0"/>
                      </a:endParaRPr>
                    </a:p>
                  </a:txBody>
                  <a:tcPr marL="68580" marR="68580" marT="0" marB="0"/>
                </a:tc>
                <a:tc>
                  <a:txBody>
                    <a:bodyPr/>
                    <a:lstStyle/>
                    <a:p>
                      <a:pPr>
                        <a:lnSpc>
                          <a:spcPct val="107000"/>
                        </a:lnSpc>
                        <a:spcAft>
                          <a:spcPts val="0"/>
                        </a:spcAft>
                      </a:pPr>
                      <a:r>
                        <a:rPr lang="nl-NL" sz="1000">
                          <a:effectLst/>
                        </a:rPr>
                        <a:t>Indicatief</a:t>
                      </a:r>
                      <a:endParaRPr lang="nl-NL"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Bef>
                          <a:spcPts val="10"/>
                        </a:spcBef>
                        <a:spcAft>
                          <a:spcPts val="10"/>
                        </a:spcAft>
                      </a:pPr>
                      <a:r>
                        <a:rPr lang="nl-NL" sz="1100">
                          <a:effectLst/>
                        </a:rPr>
                        <a:t>Beschrijving, interventietheorie plus effectmeting </a:t>
                      </a:r>
                    </a:p>
                    <a:p>
                      <a:pPr>
                        <a:lnSpc>
                          <a:spcPct val="107000"/>
                        </a:lnSpc>
                        <a:spcAft>
                          <a:spcPts val="0"/>
                        </a:spcAft>
                      </a:pPr>
                      <a:r>
                        <a:rPr lang="nl-NL" sz="1000">
                          <a:effectLst/>
                        </a:rPr>
                        <a:t> </a:t>
                      </a:r>
                      <a:endParaRPr lang="nl-NL"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342900" lvl="0" indent="-342900">
                        <a:lnSpc>
                          <a:spcPct val="107000"/>
                        </a:lnSpc>
                        <a:spcAft>
                          <a:spcPts val="0"/>
                        </a:spcAft>
                        <a:buFont typeface="Calibri" panose="020F0502020204030204" pitchFamily="34" charset="0"/>
                        <a:buChar char="-"/>
                      </a:pPr>
                      <a:r>
                        <a:rPr lang="nl-NL" sz="1000" b="1" dirty="0">
                          <a:solidFill>
                            <a:srgbClr val="FF0000"/>
                          </a:solidFill>
                          <a:effectLst/>
                        </a:rPr>
                        <a:t>Veranderingsonderzoek</a:t>
                      </a:r>
                      <a:r>
                        <a:rPr lang="nl-NL" sz="1000" dirty="0">
                          <a:effectLst/>
                        </a:rPr>
                        <a:t> zonder benchmark </a:t>
                      </a:r>
                      <a:endParaRPr lang="nl-NL" sz="1100" dirty="0">
                        <a:effectLst/>
                      </a:endParaRPr>
                    </a:p>
                    <a:p>
                      <a:pPr marL="342900" lvl="0" indent="-342900">
                        <a:lnSpc>
                          <a:spcPct val="107000"/>
                        </a:lnSpc>
                        <a:spcAft>
                          <a:spcPts val="0"/>
                        </a:spcAft>
                        <a:buFont typeface="Calibri" panose="020F0502020204030204" pitchFamily="34" charset="0"/>
                        <a:buChar char="-"/>
                      </a:pPr>
                      <a:r>
                        <a:rPr lang="nl-NL" sz="1000" dirty="0">
                          <a:effectLst/>
                        </a:rPr>
                        <a:t>Doelrealisatie-onderzoek</a:t>
                      </a:r>
                      <a:endParaRPr lang="nl-NL" sz="1100" dirty="0">
                        <a:effectLst/>
                      </a:endParaRPr>
                    </a:p>
                    <a:p>
                      <a:pPr marL="342900" lvl="0" indent="-342900">
                        <a:lnSpc>
                          <a:spcPct val="107000"/>
                        </a:lnSpc>
                        <a:spcAft>
                          <a:spcPts val="0"/>
                        </a:spcAft>
                        <a:buFont typeface="Calibri" panose="020F0502020204030204" pitchFamily="34" charset="0"/>
                        <a:buChar char="-"/>
                      </a:pPr>
                      <a:r>
                        <a:rPr lang="nl-NL" sz="1000" b="1" dirty="0">
                          <a:solidFill>
                            <a:srgbClr val="FF0000"/>
                          </a:solidFill>
                          <a:effectLst/>
                        </a:rPr>
                        <a:t>Cliënttevredenheidsonderzoek</a:t>
                      </a:r>
                      <a:endParaRPr lang="nl-NL" sz="11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0002"/>
                  </a:ext>
                </a:extLst>
              </a:tr>
              <a:tr h="928059">
                <a:tc>
                  <a:txBody>
                    <a:bodyPr/>
                    <a:lstStyle/>
                    <a:p>
                      <a:pPr algn="just">
                        <a:lnSpc>
                          <a:spcPct val="107000"/>
                        </a:lnSpc>
                        <a:spcBef>
                          <a:spcPts val="10"/>
                        </a:spcBef>
                        <a:spcAft>
                          <a:spcPts val="10"/>
                        </a:spcAft>
                      </a:pPr>
                      <a:r>
                        <a:rPr lang="nl-NL" sz="1100">
                          <a:effectLst/>
                        </a:rPr>
                        <a:t>2. Is de interventie in theorie effectief?</a:t>
                      </a:r>
                      <a:endParaRPr lang="nl-NL" sz="1100">
                        <a:effectLst/>
                        <a:latin typeface="Calibri" panose="020F0502020204030204" pitchFamily="34" charset="0"/>
                        <a:ea typeface="Cambria" panose="02040503050406030204" pitchFamily="18" charset="0"/>
                        <a:cs typeface="Times New Roman" panose="02020603050405020304" pitchFamily="18" charset="0"/>
                      </a:endParaRPr>
                    </a:p>
                  </a:txBody>
                  <a:tcPr marL="68580" marR="68580" marT="0" marB="0"/>
                </a:tc>
                <a:tc>
                  <a:txBody>
                    <a:bodyPr/>
                    <a:lstStyle/>
                    <a:p>
                      <a:pPr>
                        <a:lnSpc>
                          <a:spcPct val="107000"/>
                        </a:lnSpc>
                        <a:spcAft>
                          <a:spcPts val="0"/>
                        </a:spcAft>
                      </a:pPr>
                      <a:r>
                        <a:rPr lang="nl-NL" sz="1000">
                          <a:effectLst/>
                        </a:rPr>
                        <a:t>Theoretisch</a:t>
                      </a:r>
                      <a:endParaRPr lang="nl-NL"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nl-NL" sz="1000">
                          <a:effectLst/>
                        </a:rPr>
                        <a:t>Beschrijving plus geloofwaardige interventietheorie (mechanismen)</a:t>
                      </a:r>
                      <a:endParaRPr lang="nl-NL"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342900" lvl="0" indent="-342900">
                        <a:lnSpc>
                          <a:spcPct val="107000"/>
                        </a:lnSpc>
                        <a:spcAft>
                          <a:spcPts val="0"/>
                        </a:spcAft>
                        <a:buFont typeface="Calibri" panose="020F0502020204030204" pitchFamily="34" charset="0"/>
                        <a:buChar char="-"/>
                      </a:pPr>
                      <a:r>
                        <a:rPr lang="nl-NL" sz="1000" dirty="0">
                          <a:effectLst/>
                        </a:rPr>
                        <a:t>Meta-analyses </a:t>
                      </a:r>
                      <a:endParaRPr lang="nl-NL" sz="1100" dirty="0">
                        <a:effectLst/>
                      </a:endParaRPr>
                    </a:p>
                    <a:p>
                      <a:pPr marL="342900" lvl="0" indent="-342900">
                        <a:lnSpc>
                          <a:spcPct val="107000"/>
                        </a:lnSpc>
                        <a:spcAft>
                          <a:spcPts val="0"/>
                        </a:spcAft>
                        <a:buFont typeface="Calibri" panose="020F0502020204030204" pitchFamily="34" charset="0"/>
                        <a:buChar char="-"/>
                      </a:pPr>
                      <a:r>
                        <a:rPr lang="nl-NL" sz="1000" dirty="0">
                          <a:effectLst/>
                        </a:rPr>
                        <a:t>Literatuurstudies </a:t>
                      </a:r>
                      <a:endParaRPr lang="nl-NL" sz="1100" dirty="0">
                        <a:effectLst/>
                      </a:endParaRPr>
                    </a:p>
                    <a:p>
                      <a:pPr marL="342900" lvl="0" indent="-342900">
                        <a:lnSpc>
                          <a:spcPct val="107000"/>
                        </a:lnSpc>
                        <a:spcAft>
                          <a:spcPts val="0"/>
                        </a:spcAft>
                        <a:buFont typeface="Calibri" panose="020F0502020204030204" pitchFamily="34" charset="0"/>
                        <a:buChar char="-"/>
                      </a:pPr>
                      <a:r>
                        <a:rPr lang="nl-NL" sz="1000" b="1" dirty="0">
                          <a:solidFill>
                            <a:srgbClr val="FF0000"/>
                          </a:solidFill>
                          <a:effectLst/>
                        </a:rPr>
                        <a:t>Studies naar impliciete kennis</a:t>
                      </a:r>
                      <a:endParaRPr lang="nl-NL" sz="11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0003"/>
                  </a:ext>
                </a:extLst>
              </a:tr>
              <a:tr h="1162678">
                <a:tc>
                  <a:txBody>
                    <a:bodyPr/>
                    <a:lstStyle/>
                    <a:p>
                      <a:pPr algn="just">
                        <a:lnSpc>
                          <a:spcPct val="107000"/>
                        </a:lnSpc>
                        <a:spcBef>
                          <a:spcPts val="10"/>
                        </a:spcBef>
                        <a:spcAft>
                          <a:spcPts val="10"/>
                        </a:spcAft>
                      </a:pPr>
                      <a:r>
                        <a:rPr lang="nl-NL" sz="1100">
                          <a:effectLst/>
                        </a:rPr>
                        <a:t>1. Is de interventie goed beschreven?</a:t>
                      </a:r>
                      <a:endParaRPr lang="nl-NL" sz="1100">
                        <a:effectLst/>
                        <a:latin typeface="Calibri" panose="020F0502020204030204" pitchFamily="34" charset="0"/>
                        <a:ea typeface="Cambria" panose="02040503050406030204" pitchFamily="18" charset="0"/>
                        <a:cs typeface="Times New Roman" panose="02020603050405020304" pitchFamily="18" charset="0"/>
                      </a:endParaRPr>
                    </a:p>
                  </a:txBody>
                  <a:tcPr marL="68580" marR="68580" marT="0" marB="0"/>
                </a:tc>
                <a:tc>
                  <a:txBody>
                    <a:bodyPr/>
                    <a:lstStyle/>
                    <a:p>
                      <a:pPr>
                        <a:lnSpc>
                          <a:spcPct val="107000"/>
                        </a:lnSpc>
                        <a:spcAft>
                          <a:spcPts val="0"/>
                        </a:spcAft>
                      </a:pPr>
                      <a:r>
                        <a:rPr lang="nl-NL" sz="1000">
                          <a:effectLst/>
                        </a:rPr>
                        <a:t>Descriptief</a:t>
                      </a:r>
                      <a:endParaRPr lang="nl-NL"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nl-NL" sz="1000">
                          <a:effectLst/>
                        </a:rPr>
                        <a:t>Beschrijving van interventie (doelgroep, middel, uitkomst) en context</a:t>
                      </a:r>
                      <a:endParaRPr lang="nl-NL"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342900" lvl="0" indent="-342900">
                        <a:lnSpc>
                          <a:spcPct val="107000"/>
                        </a:lnSpc>
                        <a:spcAft>
                          <a:spcPts val="0"/>
                        </a:spcAft>
                        <a:buFont typeface="Calibri" panose="020F0502020204030204" pitchFamily="34" charset="0"/>
                        <a:buChar char="-"/>
                      </a:pPr>
                      <a:r>
                        <a:rPr lang="nl-NL" sz="1000" b="1" dirty="0">
                          <a:solidFill>
                            <a:srgbClr val="FF0000"/>
                          </a:solidFill>
                          <a:effectLst/>
                        </a:rPr>
                        <a:t>Descriptief onderzoek </a:t>
                      </a:r>
                      <a:endParaRPr lang="nl-NL" sz="1100" b="1" dirty="0">
                        <a:solidFill>
                          <a:srgbClr val="FF0000"/>
                        </a:solidFill>
                        <a:effectLst/>
                      </a:endParaRPr>
                    </a:p>
                    <a:p>
                      <a:pPr marL="342900" lvl="0" indent="-342900">
                        <a:lnSpc>
                          <a:spcPct val="107000"/>
                        </a:lnSpc>
                        <a:spcAft>
                          <a:spcPts val="0"/>
                        </a:spcAft>
                        <a:buFont typeface="Calibri" panose="020F0502020204030204" pitchFamily="34" charset="0"/>
                        <a:buChar char="-"/>
                      </a:pPr>
                      <a:r>
                        <a:rPr lang="nl-NL" sz="1000" dirty="0">
                          <a:effectLst/>
                        </a:rPr>
                        <a:t>Kwalitatief onderzoek (observatieonderzoek)</a:t>
                      </a:r>
                      <a:endParaRPr lang="nl-NL" sz="1100" dirty="0">
                        <a:effectLst/>
                      </a:endParaRPr>
                    </a:p>
                    <a:p>
                      <a:pPr marL="342900" lvl="0" indent="-342900">
                        <a:lnSpc>
                          <a:spcPct val="107000"/>
                        </a:lnSpc>
                        <a:spcAft>
                          <a:spcPts val="0"/>
                        </a:spcAft>
                        <a:buFont typeface="Calibri" panose="020F0502020204030204" pitchFamily="34" charset="0"/>
                        <a:buChar char="-"/>
                      </a:pPr>
                      <a:r>
                        <a:rPr lang="nl-NL" sz="1000" b="1" dirty="0">
                          <a:solidFill>
                            <a:srgbClr val="FF0000"/>
                          </a:solidFill>
                          <a:effectLst/>
                        </a:rPr>
                        <a:t>Documentanalyse </a:t>
                      </a:r>
                      <a:endParaRPr lang="nl-NL" sz="1100" b="1" dirty="0">
                        <a:solidFill>
                          <a:srgbClr val="FF0000"/>
                        </a:solidFill>
                        <a:effectLst/>
                      </a:endParaRPr>
                    </a:p>
                    <a:p>
                      <a:pPr marL="342900" lvl="0" indent="-342900">
                        <a:lnSpc>
                          <a:spcPct val="107000"/>
                        </a:lnSpc>
                        <a:spcAft>
                          <a:spcPts val="0"/>
                        </a:spcAft>
                        <a:buFont typeface="Calibri" panose="020F0502020204030204" pitchFamily="34" charset="0"/>
                        <a:buChar char="-"/>
                      </a:pPr>
                      <a:r>
                        <a:rPr lang="nl-NL" sz="1000" dirty="0">
                          <a:effectLst/>
                        </a:rPr>
                        <a:t>Interviews</a:t>
                      </a:r>
                      <a:endParaRPr lang="nl-NL"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0004"/>
                  </a:ext>
                </a:extLst>
              </a:tr>
              <a:tr h="504778">
                <a:tc>
                  <a:txBody>
                    <a:bodyPr/>
                    <a:lstStyle/>
                    <a:p>
                      <a:pPr algn="just">
                        <a:lnSpc>
                          <a:spcPct val="107000"/>
                        </a:lnSpc>
                        <a:spcBef>
                          <a:spcPts val="10"/>
                        </a:spcBef>
                        <a:spcAft>
                          <a:spcPts val="10"/>
                        </a:spcAft>
                      </a:pPr>
                      <a:r>
                        <a:rPr lang="nl-NL" sz="1100">
                          <a:effectLst/>
                        </a:rPr>
                        <a:t>0. Is de interventie impliciet (black box)?</a:t>
                      </a:r>
                      <a:endParaRPr lang="nl-NL" sz="1100">
                        <a:effectLst/>
                        <a:latin typeface="Calibri" panose="020F0502020204030204" pitchFamily="34" charset="0"/>
                        <a:ea typeface="Cambria" panose="02040503050406030204" pitchFamily="18" charset="0"/>
                        <a:cs typeface="Times New Roman" panose="02020603050405020304" pitchFamily="18" charset="0"/>
                      </a:endParaRPr>
                    </a:p>
                  </a:txBody>
                  <a:tcPr marL="68580" marR="68580" marT="0" marB="0"/>
                </a:tc>
                <a:tc>
                  <a:txBody>
                    <a:bodyPr/>
                    <a:lstStyle/>
                    <a:p>
                      <a:pPr algn="just">
                        <a:lnSpc>
                          <a:spcPct val="107000"/>
                        </a:lnSpc>
                        <a:spcBef>
                          <a:spcPts val="10"/>
                        </a:spcBef>
                        <a:spcAft>
                          <a:spcPts val="10"/>
                        </a:spcAft>
                      </a:pPr>
                      <a:r>
                        <a:rPr lang="nl-NL" sz="1100">
                          <a:effectLst/>
                        </a:rPr>
                        <a:t>Geen</a:t>
                      </a:r>
                      <a:endParaRPr lang="nl-NL" sz="1100">
                        <a:effectLst/>
                        <a:latin typeface="Calibri" panose="020F0502020204030204" pitchFamily="34" charset="0"/>
                        <a:ea typeface="Cambria" panose="02040503050406030204" pitchFamily="18" charset="0"/>
                        <a:cs typeface="Times New Roman" panose="02020603050405020304" pitchFamily="18" charset="0"/>
                      </a:endParaRPr>
                    </a:p>
                  </a:txBody>
                  <a:tcPr marL="68580" marR="68580" marT="0" marB="0"/>
                </a:tc>
                <a:tc>
                  <a:txBody>
                    <a:bodyPr/>
                    <a:lstStyle/>
                    <a:p>
                      <a:pPr algn="just">
                        <a:lnSpc>
                          <a:spcPct val="107000"/>
                        </a:lnSpc>
                        <a:spcBef>
                          <a:spcPts val="10"/>
                        </a:spcBef>
                        <a:spcAft>
                          <a:spcPts val="10"/>
                        </a:spcAft>
                      </a:pPr>
                      <a:r>
                        <a:rPr lang="nl-NL" sz="1100">
                          <a:effectLst/>
                        </a:rPr>
                        <a:t>Ervaringskennis</a:t>
                      </a:r>
                      <a:endParaRPr lang="nl-NL" sz="1100">
                        <a:effectLst/>
                        <a:latin typeface="Calibri" panose="020F0502020204030204" pitchFamily="34" charset="0"/>
                        <a:ea typeface="Cambria" panose="02040503050406030204" pitchFamily="18" charset="0"/>
                        <a:cs typeface="Times New Roman" panose="02020603050405020304" pitchFamily="18" charset="0"/>
                      </a:endParaRPr>
                    </a:p>
                  </a:txBody>
                  <a:tcPr marL="68580" marR="68580" marT="0" marB="0"/>
                </a:tc>
                <a:tc>
                  <a:txBody>
                    <a:bodyPr/>
                    <a:lstStyle/>
                    <a:p>
                      <a:pPr algn="just">
                        <a:lnSpc>
                          <a:spcPct val="107000"/>
                        </a:lnSpc>
                        <a:spcBef>
                          <a:spcPts val="10"/>
                        </a:spcBef>
                        <a:spcAft>
                          <a:spcPts val="10"/>
                        </a:spcAft>
                      </a:pPr>
                      <a:r>
                        <a:rPr lang="nl-NL" sz="1100" dirty="0">
                          <a:effectLst/>
                        </a:rPr>
                        <a:t>Geen wetenschappelijk onderzoek</a:t>
                      </a:r>
                      <a:endParaRPr lang="nl-NL" sz="1100" dirty="0">
                        <a:effectLst/>
                        <a:latin typeface="Calibri" panose="020F0502020204030204" pitchFamily="34" charset="0"/>
                        <a:ea typeface="Cambria" panose="020405030504060302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10005"/>
                  </a:ext>
                </a:extLst>
              </a:tr>
            </a:tbl>
          </a:graphicData>
        </a:graphic>
      </p:graphicFrame>
      <p:sp>
        <p:nvSpPr>
          <p:cNvPr id="4" name="Tijdelijke aanduiding voor voettekst 3"/>
          <p:cNvSpPr>
            <a:spLocks noGrp="1"/>
          </p:cNvSpPr>
          <p:nvPr>
            <p:ph type="ftr" sz="quarter" idx="11"/>
          </p:nvPr>
        </p:nvSpPr>
        <p:spPr/>
        <p:txBody>
          <a:bodyPr/>
          <a:lstStyle/>
          <a:p>
            <a:endParaRPr lang="nl-NL" dirty="0"/>
          </a:p>
        </p:txBody>
      </p:sp>
      <p:sp>
        <p:nvSpPr>
          <p:cNvPr id="5" name="Titel 4"/>
          <p:cNvSpPr>
            <a:spLocks noGrp="1"/>
          </p:cNvSpPr>
          <p:nvPr>
            <p:ph type="title"/>
          </p:nvPr>
        </p:nvSpPr>
        <p:spPr/>
        <p:txBody>
          <a:bodyPr/>
          <a:lstStyle/>
          <a:p>
            <a:r>
              <a:rPr lang="nl-NL" dirty="0"/>
              <a:t>Wat doet Lectoraat AG bij KT?</a:t>
            </a:r>
          </a:p>
        </p:txBody>
      </p:sp>
      <p:sp>
        <p:nvSpPr>
          <p:cNvPr id="3" name="Tekstvak 2"/>
          <p:cNvSpPr txBox="1"/>
          <p:nvPr/>
        </p:nvSpPr>
        <p:spPr>
          <a:xfrm>
            <a:off x="7391001" y="3753252"/>
            <a:ext cx="1080120" cy="369332"/>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r>
              <a:rPr lang="nl-NL" dirty="0"/>
              <a:t>CQI-AG</a:t>
            </a:r>
          </a:p>
        </p:txBody>
      </p:sp>
      <p:sp>
        <p:nvSpPr>
          <p:cNvPr id="8" name="Tekstvak 7"/>
          <p:cNvSpPr txBox="1"/>
          <p:nvPr/>
        </p:nvSpPr>
        <p:spPr>
          <a:xfrm>
            <a:off x="7395778" y="3208546"/>
            <a:ext cx="1080120" cy="369332"/>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r>
              <a:rPr lang="nl-NL" dirty="0"/>
              <a:t>ROM-KT</a:t>
            </a:r>
          </a:p>
        </p:txBody>
      </p:sp>
      <p:sp>
        <p:nvSpPr>
          <p:cNvPr id="9" name="Tekstvak 8"/>
          <p:cNvSpPr txBox="1"/>
          <p:nvPr/>
        </p:nvSpPr>
        <p:spPr>
          <a:xfrm>
            <a:off x="6920335" y="1658708"/>
            <a:ext cx="1679262" cy="369332"/>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r>
              <a:rPr lang="nl-NL" dirty="0"/>
              <a:t>RCT KT bij angst</a:t>
            </a:r>
          </a:p>
        </p:txBody>
      </p:sp>
      <p:sp>
        <p:nvSpPr>
          <p:cNvPr id="10" name="Tekstvak 9"/>
          <p:cNvSpPr txBox="1"/>
          <p:nvPr/>
        </p:nvSpPr>
        <p:spPr>
          <a:xfrm>
            <a:off x="7224757" y="5373348"/>
            <a:ext cx="1391230" cy="369332"/>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r>
              <a:rPr lang="nl-NL" dirty="0"/>
              <a:t>Case </a:t>
            </a:r>
            <a:r>
              <a:rPr lang="nl-NL" dirty="0" err="1"/>
              <a:t>reports</a:t>
            </a:r>
            <a:endParaRPr lang="nl-NL" dirty="0"/>
          </a:p>
        </p:txBody>
      </p:sp>
      <p:sp>
        <p:nvSpPr>
          <p:cNvPr id="12" name="Tekstvak 11"/>
          <p:cNvSpPr txBox="1"/>
          <p:nvPr/>
        </p:nvSpPr>
        <p:spPr>
          <a:xfrm>
            <a:off x="7224757" y="4601519"/>
            <a:ext cx="1391230" cy="369332"/>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r>
              <a:rPr lang="nl-NL" dirty="0"/>
              <a:t>Case </a:t>
            </a:r>
            <a:r>
              <a:rPr lang="nl-NL" dirty="0" err="1"/>
              <a:t>reports</a:t>
            </a:r>
            <a:endParaRPr lang="nl-NL" dirty="0"/>
          </a:p>
        </p:txBody>
      </p:sp>
    </p:spTree>
    <p:extLst>
      <p:ext uri="{BB962C8B-B14F-4D97-AF65-F5344CB8AC3E}">
        <p14:creationId xmlns:p14="http://schemas.microsoft.com/office/powerpoint/2010/main" val="138021456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nummer 1"/>
          <p:cNvSpPr>
            <a:spLocks noGrp="1"/>
          </p:cNvSpPr>
          <p:nvPr>
            <p:ph type="sldNum" sz="quarter" idx="4"/>
          </p:nvPr>
        </p:nvSpPr>
        <p:spPr/>
        <p:txBody>
          <a:bodyPr/>
          <a:lstStyle/>
          <a:p>
            <a:fld id="{1DAD25AC-3D36-459B-92CD-44DA3A629171}" type="slidenum">
              <a:rPr lang="nl-NL" smtClean="0"/>
              <a:pPr/>
              <a:t>8</a:t>
            </a:fld>
            <a:endParaRPr lang="nl-NL" dirty="0"/>
          </a:p>
        </p:txBody>
      </p:sp>
      <p:sp>
        <p:nvSpPr>
          <p:cNvPr id="3" name="Tijdelijke aanduiding voor inhoud 2"/>
          <p:cNvSpPr>
            <a:spLocks noGrp="1"/>
          </p:cNvSpPr>
          <p:nvPr>
            <p:ph idx="1"/>
          </p:nvPr>
        </p:nvSpPr>
        <p:spPr>
          <a:xfrm>
            <a:off x="590872" y="1279301"/>
            <a:ext cx="8229600" cy="4669979"/>
          </a:xfrm>
        </p:spPr>
        <p:txBody>
          <a:bodyPr>
            <a:normAutofit fontScale="85000" lnSpcReduction="20000"/>
          </a:bodyPr>
          <a:lstStyle/>
          <a:p>
            <a:r>
              <a:rPr lang="nl-NL" b="1" dirty="0"/>
              <a:t>RCT naar KT bij volwassenen met angstklachten</a:t>
            </a:r>
          </a:p>
          <a:p>
            <a:pPr lvl="1"/>
            <a:r>
              <a:rPr lang="nl-NL" dirty="0"/>
              <a:t>80 deelnemers met angstklachten / angststoornissen</a:t>
            </a:r>
          </a:p>
          <a:p>
            <a:pPr lvl="1"/>
            <a:r>
              <a:rPr lang="nl-NL" dirty="0"/>
              <a:t>Via loting (randomisatie):</a:t>
            </a:r>
          </a:p>
          <a:p>
            <a:pPr lvl="2"/>
            <a:r>
              <a:rPr lang="nl-NL" dirty="0"/>
              <a:t>40 direct in therapie</a:t>
            </a:r>
          </a:p>
          <a:p>
            <a:pPr lvl="2"/>
            <a:r>
              <a:rPr lang="nl-NL" dirty="0"/>
              <a:t>40 wachtlijst 3 maanden</a:t>
            </a:r>
          </a:p>
          <a:p>
            <a:pPr lvl="1"/>
            <a:r>
              <a:rPr lang="nl-NL" dirty="0"/>
              <a:t>Startmeting (T1), nameting na 3 maanden (T2) en uitgestelde nameting na 6 maanden (T3)</a:t>
            </a:r>
          </a:p>
          <a:p>
            <a:pPr lvl="1"/>
            <a:r>
              <a:rPr lang="nl-NL" dirty="0"/>
              <a:t>Vergelijking tussen beide groepen:</a:t>
            </a:r>
          </a:p>
          <a:p>
            <a:pPr lvl="2"/>
            <a:r>
              <a:rPr lang="nl-NL" dirty="0"/>
              <a:t>Angstniveau</a:t>
            </a:r>
          </a:p>
          <a:p>
            <a:pPr lvl="2"/>
            <a:r>
              <a:rPr lang="nl-NL" dirty="0"/>
              <a:t>Kwaliteit van leven</a:t>
            </a:r>
          </a:p>
          <a:p>
            <a:pPr lvl="2"/>
            <a:r>
              <a:rPr lang="nl-NL" dirty="0"/>
              <a:t>Emotieregulatie</a:t>
            </a:r>
          </a:p>
          <a:p>
            <a:pPr lvl="2"/>
            <a:r>
              <a:rPr lang="nl-NL" dirty="0"/>
              <a:t>Executief functioneren</a:t>
            </a:r>
          </a:p>
          <a:p>
            <a:pPr lvl="2"/>
            <a:r>
              <a:rPr lang="nl-NL" dirty="0"/>
              <a:t>Stressresponsiviteit</a:t>
            </a:r>
          </a:p>
          <a:p>
            <a:pPr lvl="1"/>
            <a:r>
              <a:rPr lang="nl-NL" dirty="0"/>
              <a:t>Centraal staat de vraag: heeft de KT effect gehad?</a:t>
            </a:r>
          </a:p>
          <a:p>
            <a:pPr lvl="1"/>
            <a:r>
              <a:rPr lang="nl-NL" dirty="0"/>
              <a:t>En: bij welke mensen (met welke kenmerken) meer of juist minder effect?</a:t>
            </a:r>
          </a:p>
          <a:p>
            <a:pPr lvl="1"/>
            <a:r>
              <a:rPr lang="nl-NL" dirty="0"/>
              <a:t>Zie verder: </a:t>
            </a:r>
            <a:r>
              <a:rPr lang="nl-NL" dirty="0">
                <a:hlinkClick r:id="rId2"/>
              </a:rPr>
              <a:t>www.hsleiden.nl/angst</a:t>
            </a:r>
            <a:endParaRPr lang="nl-NL" dirty="0"/>
          </a:p>
          <a:p>
            <a:pPr lvl="1"/>
            <a:endParaRPr lang="nl-NL" dirty="0"/>
          </a:p>
          <a:p>
            <a:pPr marL="914400" lvl="2" indent="0">
              <a:buNone/>
            </a:pPr>
            <a:endParaRPr lang="nl-NL" dirty="0"/>
          </a:p>
        </p:txBody>
      </p:sp>
      <p:sp>
        <p:nvSpPr>
          <p:cNvPr id="4" name="Tijdelijke aanduiding voor voettekst 3"/>
          <p:cNvSpPr>
            <a:spLocks noGrp="1"/>
          </p:cNvSpPr>
          <p:nvPr>
            <p:ph type="ftr" sz="quarter" idx="11"/>
          </p:nvPr>
        </p:nvSpPr>
        <p:spPr/>
        <p:txBody>
          <a:bodyPr/>
          <a:lstStyle/>
          <a:p>
            <a:endParaRPr lang="nl-NL" dirty="0"/>
          </a:p>
        </p:txBody>
      </p:sp>
      <p:sp>
        <p:nvSpPr>
          <p:cNvPr id="5" name="Titel 4"/>
          <p:cNvSpPr>
            <a:spLocks noGrp="1"/>
          </p:cNvSpPr>
          <p:nvPr>
            <p:ph type="title"/>
          </p:nvPr>
        </p:nvSpPr>
        <p:spPr/>
        <p:txBody>
          <a:bodyPr/>
          <a:lstStyle/>
          <a:p>
            <a:r>
              <a:rPr lang="nl-NL" dirty="0"/>
              <a:t>Lopende onderzoeken</a:t>
            </a:r>
          </a:p>
        </p:txBody>
      </p:sp>
    </p:spTree>
    <p:extLst>
      <p:ext uri="{BB962C8B-B14F-4D97-AF65-F5344CB8AC3E}">
        <p14:creationId xmlns:p14="http://schemas.microsoft.com/office/powerpoint/2010/main" val="274319731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nummer 1"/>
          <p:cNvSpPr>
            <a:spLocks noGrp="1"/>
          </p:cNvSpPr>
          <p:nvPr>
            <p:ph type="sldNum" sz="quarter" idx="4"/>
          </p:nvPr>
        </p:nvSpPr>
        <p:spPr/>
        <p:txBody>
          <a:bodyPr/>
          <a:lstStyle/>
          <a:p>
            <a:fld id="{1DAD25AC-3D36-459B-92CD-44DA3A629171}" type="slidenum">
              <a:rPr lang="nl-NL" smtClean="0"/>
              <a:pPr/>
              <a:t>9</a:t>
            </a:fld>
            <a:endParaRPr lang="nl-NL" dirty="0"/>
          </a:p>
        </p:txBody>
      </p:sp>
      <p:sp>
        <p:nvSpPr>
          <p:cNvPr id="3" name="Tijdelijke aanduiding voor inhoud 2"/>
          <p:cNvSpPr>
            <a:spLocks noGrp="1"/>
          </p:cNvSpPr>
          <p:nvPr>
            <p:ph idx="1"/>
          </p:nvPr>
        </p:nvSpPr>
        <p:spPr>
          <a:xfrm>
            <a:off x="590872" y="1279301"/>
            <a:ext cx="8229600" cy="4958011"/>
          </a:xfrm>
        </p:spPr>
        <p:txBody>
          <a:bodyPr>
            <a:normAutofit/>
          </a:bodyPr>
          <a:lstStyle/>
          <a:p>
            <a:r>
              <a:rPr lang="nl-NL" b="1" dirty="0"/>
              <a:t>ROM KT: </a:t>
            </a:r>
          </a:p>
          <a:p>
            <a:pPr lvl="1"/>
            <a:r>
              <a:rPr lang="nl-NL" i="1" dirty="0"/>
              <a:t>Wat is het: </a:t>
            </a:r>
            <a:r>
              <a:rPr lang="nl-NL" dirty="0"/>
              <a:t>vragenlijsten voor de cliënt om verschillen te meten tussen start en einde van de therapie, op gebied van de lichamelijke en psychische gezondheid en kwaliteit van leven.</a:t>
            </a:r>
          </a:p>
          <a:p>
            <a:pPr lvl="1"/>
            <a:r>
              <a:rPr lang="nl-NL" i="1" dirty="0"/>
              <a:t>Wat kun je ermee: </a:t>
            </a:r>
            <a:r>
              <a:rPr lang="nl-NL" dirty="0"/>
              <a:t>verbeteringen laten zien op algemene gebieden, en uiteindelijk inzicht krijgen bij welke indicaties (ziektebeelden) KT goed lijkt te werken (‘best </a:t>
            </a:r>
            <a:r>
              <a:rPr lang="nl-NL" dirty="0" err="1"/>
              <a:t>practices</a:t>
            </a:r>
            <a:r>
              <a:rPr lang="nl-NL" dirty="0"/>
              <a:t>’)</a:t>
            </a:r>
          </a:p>
          <a:p>
            <a:pPr lvl="1"/>
            <a:r>
              <a:rPr lang="nl-NL" i="1" dirty="0"/>
              <a:t>Wie wordt ‘belast’: </a:t>
            </a:r>
            <a:r>
              <a:rPr lang="nl-NL" dirty="0"/>
              <a:t>cliënt, maar de therapeut vult ook een heel kort vragenlijstje in </a:t>
            </a:r>
          </a:p>
          <a:p>
            <a:endParaRPr lang="nl-NL" dirty="0"/>
          </a:p>
        </p:txBody>
      </p:sp>
      <p:sp>
        <p:nvSpPr>
          <p:cNvPr id="4" name="Tijdelijke aanduiding voor voettekst 3"/>
          <p:cNvSpPr>
            <a:spLocks noGrp="1"/>
          </p:cNvSpPr>
          <p:nvPr>
            <p:ph type="ftr" sz="quarter" idx="11"/>
          </p:nvPr>
        </p:nvSpPr>
        <p:spPr/>
        <p:txBody>
          <a:bodyPr/>
          <a:lstStyle/>
          <a:p>
            <a:endParaRPr lang="nl-NL" dirty="0"/>
          </a:p>
        </p:txBody>
      </p:sp>
      <p:sp>
        <p:nvSpPr>
          <p:cNvPr id="5" name="Titel 4"/>
          <p:cNvSpPr>
            <a:spLocks noGrp="1"/>
          </p:cNvSpPr>
          <p:nvPr>
            <p:ph type="title"/>
          </p:nvPr>
        </p:nvSpPr>
        <p:spPr/>
        <p:txBody>
          <a:bodyPr/>
          <a:lstStyle/>
          <a:p>
            <a:r>
              <a:rPr lang="nl-NL" dirty="0"/>
              <a:t>Lopende onderzoeken</a:t>
            </a:r>
          </a:p>
        </p:txBody>
      </p:sp>
    </p:spTree>
    <p:extLst>
      <p:ext uri="{BB962C8B-B14F-4D97-AF65-F5344CB8AC3E}">
        <p14:creationId xmlns:p14="http://schemas.microsoft.com/office/powerpoint/2010/main" val="2693025584"/>
      </p:ext>
    </p:extLst>
  </p:cSld>
  <p:clrMapOvr>
    <a:masterClrMapping/>
  </p:clrMapOvr>
</p:sld>
</file>

<file path=ppt/theme/theme1.xml><?xml version="1.0" encoding="utf-8"?>
<a:theme xmlns:a="http://schemas.openxmlformats.org/drawingml/2006/main" name="HSLeiden PP Huisstijl presentatie nieuw">
  <a:themeElements>
    <a:clrScheme name="Kantoor">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to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thema">
  <a:themeElements>
    <a:clrScheme name="Kantoor">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to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131108 HSLeiden PP huisstijl presentatie</Template>
  <TotalTime>2383</TotalTime>
  <Words>4152</Words>
  <Application>Microsoft Office PowerPoint</Application>
  <PresentationFormat>Diavoorstelling (4:3)</PresentationFormat>
  <Paragraphs>490</Paragraphs>
  <Slides>32</Slides>
  <Notes>27</Notes>
  <HiddenSlides>0</HiddenSlides>
  <MMClips>0</MMClips>
  <ScaleCrop>false</ScaleCrop>
  <HeadingPairs>
    <vt:vector size="6" baseType="variant">
      <vt:variant>
        <vt:lpstr>Gebruikte lettertypen</vt:lpstr>
      </vt:variant>
      <vt:variant>
        <vt:i4>7</vt:i4>
      </vt:variant>
      <vt:variant>
        <vt:lpstr>Thema</vt:lpstr>
      </vt:variant>
      <vt:variant>
        <vt:i4>1</vt:i4>
      </vt:variant>
      <vt:variant>
        <vt:lpstr>Diatitels</vt:lpstr>
      </vt:variant>
      <vt:variant>
        <vt:i4>32</vt:i4>
      </vt:variant>
    </vt:vector>
  </HeadingPairs>
  <TitlesOfParts>
    <vt:vector size="40" baseType="lpstr">
      <vt:lpstr>Arial</vt:lpstr>
      <vt:lpstr>Calibri</vt:lpstr>
      <vt:lpstr>Cambria</vt:lpstr>
      <vt:lpstr>Courier New</vt:lpstr>
      <vt:lpstr>Symbol</vt:lpstr>
      <vt:lpstr>Times New Roman</vt:lpstr>
      <vt:lpstr>Verdana</vt:lpstr>
      <vt:lpstr>HSLeiden PP Huisstijl presentatie nieuw</vt:lpstr>
      <vt:lpstr>Symposium ‘Ontmoeting’</vt:lpstr>
      <vt:lpstr>Waarom doen we eigenlijk onderzoek?</vt:lpstr>
      <vt:lpstr>Werkt KT?  =&gt; welke vragen moeten beantwoord worden?</vt:lpstr>
      <vt:lpstr>Werkt KT? Onderzoek op twee gebieden: </vt:lpstr>
      <vt:lpstr>Soorten onderzoek</vt:lpstr>
      <vt:lpstr>Wat doet Lectoraat AG bij KT?</vt:lpstr>
      <vt:lpstr>Wat doet Lectoraat AG bij KT?</vt:lpstr>
      <vt:lpstr>Lopende onderzoeken</vt:lpstr>
      <vt:lpstr>Lopende onderzoeken</vt:lpstr>
      <vt:lpstr>Lopende onderzoeken</vt:lpstr>
      <vt:lpstr>Lopende onderzoeken</vt:lpstr>
      <vt:lpstr>Onderzoek naar KT: MOEILIJK!? </vt:lpstr>
      <vt:lpstr>Praktijkervaringen? </vt:lpstr>
      <vt:lpstr>Wat is een case report?</vt:lpstr>
      <vt:lpstr>Een aantal kenmerken</vt:lpstr>
      <vt:lpstr>Wat is het nut van case reports? </vt:lpstr>
      <vt:lpstr>De volgende casussen bestaan</vt:lpstr>
      <vt:lpstr>Doelen van een case report (1)</vt:lpstr>
      <vt:lpstr>Doelen van een case report (2)</vt:lpstr>
      <vt:lpstr>Je kunt een case study globaal op 2 manieren uitvoeren:</vt:lpstr>
      <vt:lpstr>Soorten case reports</vt:lpstr>
      <vt:lpstr>Welke soort case report zien we meestal?</vt:lpstr>
      <vt:lpstr>Wat is een ‘wetenschappelijk’ case report</vt:lpstr>
      <vt:lpstr>Wat hebben we dus nodig? </vt:lpstr>
      <vt:lpstr>CARE-AAT Guideline</vt:lpstr>
      <vt:lpstr>Documentatiemethode</vt:lpstr>
      <vt:lpstr>Noodzakelijk voor een goed case report</vt:lpstr>
      <vt:lpstr>Extra’s</vt:lpstr>
      <vt:lpstr>VAS – Visual Analogue Scale</vt:lpstr>
      <vt:lpstr>Grafische evaluatie</vt:lpstr>
      <vt:lpstr>Referenties</vt:lpstr>
      <vt:lpstr>Dank je wel voor je aandacht</vt:lpstr>
    </vt:vector>
  </TitlesOfParts>
  <Company>Hogeschool Leiden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PowerPoint-presentatie</dc:title>
  <dc:creator>Abbing, Annemarie</dc:creator>
  <cp:lastModifiedBy>Piet Hein van Gilse</cp:lastModifiedBy>
  <cp:revision>238</cp:revision>
  <cp:lastPrinted>2017-03-11T12:12:08Z</cp:lastPrinted>
  <dcterms:created xsi:type="dcterms:W3CDTF">2014-10-02T08:15:56Z</dcterms:created>
  <dcterms:modified xsi:type="dcterms:W3CDTF">2017-03-30T19:42:44Z</dcterms:modified>
</cp:coreProperties>
</file>